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89" r:id="rId17"/>
    <p:sldId id="274" r:id="rId18"/>
    <p:sldId id="275" r:id="rId19"/>
    <p:sldId id="279" r:id="rId20"/>
    <p:sldId id="290" r:id="rId21"/>
    <p:sldId id="284" r:id="rId22"/>
    <p:sldId id="288"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661DB-9091-BEFE-4F2D-E2C77A5D5826}" v="275" dt="2024-12-04T00:17:23.383"/>
    <p1510:client id="{09E5F721-7DF5-D1DF-BE3A-6C97C00346D6}" v="216" dt="2024-12-04T18:15:25.608"/>
    <p1510:client id="{528C53F8-19D9-729F-3D8A-5DFFE5A297BD}" v="1" dt="2024-12-04T02:16:13.782"/>
    <p1510:client id="{691594AB-C2DF-192D-F3E7-EB2BE34C6164}" v="74" dt="2024-12-04T02:16:09.095"/>
    <p1510:client id="{DE7A3CC9-99BC-B58D-5C09-45ECC47F2C32}" v="188" dt="2024-12-04T02:02:40.858"/>
    <p1510:client id="{F88A4650-B7A4-9F5B-FFB8-60383E276003}" v="105" dt="2024-12-04T04:07:49.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C506-4C8F-44E4-B183-6928B09F0921}"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45DF9199-3357-4BA0-822B-90B6FF023440}">
      <dgm:prSet/>
      <dgm:spPr/>
      <dgm:t>
        <a:bodyPr/>
        <a:lstStyle/>
        <a:p>
          <a:r>
            <a:rPr lang="en-US" b="1"/>
            <a:t>Frontend</a:t>
          </a:r>
          <a:r>
            <a:rPr lang="en-US"/>
            <a:t>:</a:t>
          </a:r>
        </a:p>
      </dgm:t>
    </dgm:pt>
    <dgm:pt modelId="{91A21ED9-30F0-47FC-A4A9-779507729308}" type="parTrans" cxnId="{7B511300-24B6-44FC-A918-31CD8CC64279}">
      <dgm:prSet/>
      <dgm:spPr/>
      <dgm:t>
        <a:bodyPr/>
        <a:lstStyle/>
        <a:p>
          <a:endParaRPr lang="en-US"/>
        </a:p>
      </dgm:t>
    </dgm:pt>
    <dgm:pt modelId="{98B18BB1-D80C-42B5-BC83-C435659AF939}" type="sibTrans" cxnId="{7B511300-24B6-44FC-A918-31CD8CC64279}">
      <dgm:prSet/>
      <dgm:spPr/>
      <dgm:t>
        <a:bodyPr/>
        <a:lstStyle/>
        <a:p>
          <a:endParaRPr lang="en-US"/>
        </a:p>
      </dgm:t>
    </dgm:pt>
    <dgm:pt modelId="{3FDB0AC5-D676-4683-8EE3-2EFC064F6A03}">
      <dgm:prSet/>
      <dgm:spPr/>
      <dgm:t>
        <a:bodyPr/>
        <a:lstStyle/>
        <a:p>
          <a:r>
            <a:rPr lang="en-US"/>
            <a:t>Intuitive and responsive UI for a smooth user experience.</a:t>
          </a:r>
        </a:p>
      </dgm:t>
    </dgm:pt>
    <dgm:pt modelId="{22C8E053-6B9A-465C-902D-6F1F0C325783}" type="parTrans" cxnId="{FC15DB0B-CB69-4ABA-B288-89D460CD3391}">
      <dgm:prSet/>
      <dgm:spPr/>
      <dgm:t>
        <a:bodyPr/>
        <a:lstStyle/>
        <a:p>
          <a:endParaRPr lang="en-US"/>
        </a:p>
      </dgm:t>
    </dgm:pt>
    <dgm:pt modelId="{1BC88C5A-E531-4650-96E8-5A4C06D71F15}" type="sibTrans" cxnId="{FC15DB0B-CB69-4ABA-B288-89D460CD3391}">
      <dgm:prSet/>
      <dgm:spPr/>
      <dgm:t>
        <a:bodyPr/>
        <a:lstStyle/>
        <a:p>
          <a:endParaRPr lang="en-US"/>
        </a:p>
      </dgm:t>
    </dgm:pt>
    <dgm:pt modelId="{B4475300-5CCB-470F-B0F4-669848C518A9}">
      <dgm:prSet/>
      <dgm:spPr/>
      <dgm:t>
        <a:bodyPr/>
        <a:lstStyle/>
        <a:p>
          <a:r>
            <a:rPr lang="en-US" b="1"/>
            <a:t>Backend</a:t>
          </a:r>
          <a:r>
            <a:rPr lang="en-US"/>
            <a:t>:</a:t>
          </a:r>
        </a:p>
      </dgm:t>
    </dgm:pt>
    <dgm:pt modelId="{6C080C5D-A6F2-4A17-8890-B3F7FB94B088}" type="parTrans" cxnId="{65BA15A0-C68A-4150-AA79-1D472A6F0451}">
      <dgm:prSet/>
      <dgm:spPr/>
      <dgm:t>
        <a:bodyPr/>
        <a:lstStyle/>
        <a:p>
          <a:endParaRPr lang="en-US"/>
        </a:p>
      </dgm:t>
    </dgm:pt>
    <dgm:pt modelId="{673DC2FB-0120-4070-80AD-6DBD387C1162}" type="sibTrans" cxnId="{65BA15A0-C68A-4150-AA79-1D472A6F0451}">
      <dgm:prSet/>
      <dgm:spPr/>
      <dgm:t>
        <a:bodyPr/>
        <a:lstStyle/>
        <a:p>
          <a:endParaRPr lang="en-US"/>
        </a:p>
      </dgm:t>
    </dgm:pt>
    <dgm:pt modelId="{7FF2F2A6-652C-4819-8145-E9466073A070}">
      <dgm:prSet/>
      <dgm:spPr/>
      <dgm:t>
        <a:bodyPr/>
        <a:lstStyle/>
        <a:p>
          <a:r>
            <a:rPr lang="en-US"/>
            <a:t>Handles user authentication, code execution, and data processing.</a:t>
          </a:r>
        </a:p>
      </dgm:t>
    </dgm:pt>
    <dgm:pt modelId="{60AEE3ED-8344-4594-AA07-615FE345F59C}" type="parTrans" cxnId="{66C0A3D9-B1F1-4064-AA72-07C282A8963D}">
      <dgm:prSet/>
      <dgm:spPr/>
      <dgm:t>
        <a:bodyPr/>
        <a:lstStyle/>
        <a:p>
          <a:endParaRPr lang="en-US"/>
        </a:p>
      </dgm:t>
    </dgm:pt>
    <dgm:pt modelId="{99BAFF25-058C-40B2-9F05-49CCEF4F77A4}" type="sibTrans" cxnId="{66C0A3D9-B1F1-4064-AA72-07C282A8963D}">
      <dgm:prSet/>
      <dgm:spPr/>
      <dgm:t>
        <a:bodyPr/>
        <a:lstStyle/>
        <a:p>
          <a:endParaRPr lang="en-US"/>
        </a:p>
      </dgm:t>
    </dgm:pt>
    <dgm:pt modelId="{200EAC93-2974-4E61-A080-97B85F33CD2B}">
      <dgm:prSet/>
      <dgm:spPr/>
      <dgm:t>
        <a:bodyPr/>
        <a:lstStyle/>
        <a:p>
          <a:r>
            <a:rPr lang="en-US"/>
            <a:t>Secure handling of financial transactions.</a:t>
          </a:r>
        </a:p>
      </dgm:t>
    </dgm:pt>
    <dgm:pt modelId="{0E31A3AD-7F5D-4592-8252-10203C5C10BD}" type="parTrans" cxnId="{24BF4915-4470-4CE9-8C65-3F7631F25CE1}">
      <dgm:prSet/>
      <dgm:spPr/>
      <dgm:t>
        <a:bodyPr/>
        <a:lstStyle/>
        <a:p>
          <a:endParaRPr lang="en-US"/>
        </a:p>
      </dgm:t>
    </dgm:pt>
    <dgm:pt modelId="{7258CBF3-9B31-4921-9357-1DC0C155C506}" type="sibTrans" cxnId="{24BF4915-4470-4CE9-8C65-3F7631F25CE1}">
      <dgm:prSet/>
      <dgm:spPr/>
      <dgm:t>
        <a:bodyPr/>
        <a:lstStyle/>
        <a:p>
          <a:endParaRPr lang="en-US"/>
        </a:p>
      </dgm:t>
    </dgm:pt>
    <dgm:pt modelId="{48C12E62-B22B-4D16-80AC-8C70A8597E94}">
      <dgm:prSet/>
      <dgm:spPr/>
      <dgm:t>
        <a:bodyPr/>
        <a:lstStyle/>
        <a:p>
          <a:r>
            <a:rPr lang="en-US" b="1"/>
            <a:t>Database</a:t>
          </a:r>
          <a:r>
            <a:rPr lang="en-US"/>
            <a:t>:</a:t>
          </a:r>
        </a:p>
      </dgm:t>
    </dgm:pt>
    <dgm:pt modelId="{C4FC4CDE-1F7F-4BAD-BDDE-530F0D8C8379}" type="parTrans" cxnId="{71FC6E9F-9C74-4D02-96BD-9782532A605D}">
      <dgm:prSet/>
      <dgm:spPr/>
      <dgm:t>
        <a:bodyPr/>
        <a:lstStyle/>
        <a:p>
          <a:endParaRPr lang="en-US"/>
        </a:p>
      </dgm:t>
    </dgm:pt>
    <dgm:pt modelId="{AF0C4533-F889-4441-957B-B5A16C2812F2}" type="sibTrans" cxnId="{71FC6E9F-9C74-4D02-96BD-9782532A605D}">
      <dgm:prSet/>
      <dgm:spPr/>
      <dgm:t>
        <a:bodyPr/>
        <a:lstStyle/>
        <a:p>
          <a:endParaRPr lang="en-US"/>
        </a:p>
      </dgm:t>
    </dgm:pt>
    <dgm:pt modelId="{4A3E0476-DAF4-4F25-B61C-B9FED793C67F}">
      <dgm:prSet/>
      <dgm:spPr/>
      <dgm:t>
        <a:bodyPr/>
        <a:lstStyle/>
        <a:p>
          <a:r>
            <a:rPr lang="en-US"/>
            <a:t>Stores user data, problems, solutions, and transaction records.</a:t>
          </a:r>
        </a:p>
      </dgm:t>
    </dgm:pt>
    <dgm:pt modelId="{E8A8F157-BB40-4E59-828A-89775DF402A6}" type="parTrans" cxnId="{76DBE0CD-F68D-458F-A725-DC5B463FEB3D}">
      <dgm:prSet/>
      <dgm:spPr/>
      <dgm:t>
        <a:bodyPr/>
        <a:lstStyle/>
        <a:p>
          <a:endParaRPr lang="en-US"/>
        </a:p>
      </dgm:t>
    </dgm:pt>
    <dgm:pt modelId="{0EAF9A16-51BE-4A94-8FCF-CEDD0A82970E}" type="sibTrans" cxnId="{76DBE0CD-F68D-458F-A725-DC5B463FEB3D}">
      <dgm:prSet/>
      <dgm:spPr/>
      <dgm:t>
        <a:bodyPr/>
        <a:lstStyle/>
        <a:p>
          <a:endParaRPr lang="en-US"/>
        </a:p>
      </dgm:t>
    </dgm:pt>
    <dgm:pt modelId="{54ACE858-D433-41A1-81D7-435E0D8A7578}">
      <dgm:prSet/>
      <dgm:spPr/>
      <dgm:t>
        <a:bodyPr/>
        <a:lstStyle/>
        <a:p>
          <a:r>
            <a:rPr lang="en-US" b="1"/>
            <a:t>Code Execution Environment</a:t>
          </a:r>
          <a:r>
            <a:rPr lang="en-US"/>
            <a:t>:</a:t>
          </a:r>
        </a:p>
      </dgm:t>
    </dgm:pt>
    <dgm:pt modelId="{78D978DB-E4A6-43D9-B16A-858D09C082FB}" type="parTrans" cxnId="{57A301D5-4235-4C9C-8EDD-DBE00DBEB5FF}">
      <dgm:prSet/>
      <dgm:spPr/>
      <dgm:t>
        <a:bodyPr/>
        <a:lstStyle/>
        <a:p>
          <a:endParaRPr lang="en-US"/>
        </a:p>
      </dgm:t>
    </dgm:pt>
    <dgm:pt modelId="{9FDB896E-110F-4DA1-B3B8-6824AB1542AD}" type="sibTrans" cxnId="{57A301D5-4235-4C9C-8EDD-DBE00DBEB5FF}">
      <dgm:prSet/>
      <dgm:spPr/>
      <dgm:t>
        <a:bodyPr/>
        <a:lstStyle/>
        <a:p>
          <a:endParaRPr lang="en-US"/>
        </a:p>
      </dgm:t>
    </dgm:pt>
    <dgm:pt modelId="{4134ACB9-70C5-427B-9EF5-216FF92EC8E2}">
      <dgm:prSet/>
      <dgm:spPr/>
      <dgm:t>
        <a:bodyPr/>
        <a:lstStyle/>
        <a:p>
          <a:r>
            <a:rPr lang="en-US"/>
            <a:t>Isolated environment for safe execution of user-submitted SQL queries </a:t>
          </a:r>
        </a:p>
      </dgm:t>
    </dgm:pt>
    <dgm:pt modelId="{E89CD3C3-5E96-4049-92D9-2FF52D450507}" type="parTrans" cxnId="{AF0414A8-C518-4D58-A176-7C0C0CF33866}">
      <dgm:prSet/>
      <dgm:spPr/>
      <dgm:t>
        <a:bodyPr/>
        <a:lstStyle/>
        <a:p>
          <a:endParaRPr lang="en-US"/>
        </a:p>
      </dgm:t>
    </dgm:pt>
    <dgm:pt modelId="{61F1E138-BE9F-4304-AC47-A39B3ED1D909}" type="sibTrans" cxnId="{AF0414A8-C518-4D58-A176-7C0C0CF33866}">
      <dgm:prSet/>
      <dgm:spPr/>
      <dgm:t>
        <a:bodyPr/>
        <a:lstStyle/>
        <a:p>
          <a:endParaRPr lang="en-US"/>
        </a:p>
      </dgm:t>
    </dgm:pt>
    <dgm:pt modelId="{8D5BB10A-1AE2-4F09-85BE-88F83CBDCC04}" type="pres">
      <dgm:prSet presAssocID="{70F4C506-4C8F-44E4-B183-6928B09F0921}" presName="Name0" presStyleCnt="0">
        <dgm:presLayoutVars>
          <dgm:dir/>
          <dgm:animLvl val="lvl"/>
          <dgm:resizeHandles val="exact"/>
        </dgm:presLayoutVars>
      </dgm:prSet>
      <dgm:spPr/>
    </dgm:pt>
    <dgm:pt modelId="{7080FD0C-1E8F-4534-BEC9-9405B41DDCD1}" type="pres">
      <dgm:prSet presAssocID="{45DF9199-3357-4BA0-822B-90B6FF023440}" presName="linNode" presStyleCnt="0"/>
      <dgm:spPr/>
    </dgm:pt>
    <dgm:pt modelId="{9EBFD17F-F3E4-4704-8EEF-6C18C6B510D5}" type="pres">
      <dgm:prSet presAssocID="{45DF9199-3357-4BA0-822B-90B6FF023440}" presName="parentText" presStyleLbl="node1" presStyleIdx="0" presStyleCnt="4">
        <dgm:presLayoutVars>
          <dgm:chMax val="1"/>
          <dgm:bulletEnabled val="1"/>
        </dgm:presLayoutVars>
      </dgm:prSet>
      <dgm:spPr/>
    </dgm:pt>
    <dgm:pt modelId="{EAEF1788-24CB-4DCF-9C01-B38437BF9BF8}" type="pres">
      <dgm:prSet presAssocID="{45DF9199-3357-4BA0-822B-90B6FF023440}" presName="descendantText" presStyleLbl="alignAccFollowNode1" presStyleIdx="0" presStyleCnt="4">
        <dgm:presLayoutVars>
          <dgm:bulletEnabled val="1"/>
        </dgm:presLayoutVars>
      </dgm:prSet>
      <dgm:spPr/>
    </dgm:pt>
    <dgm:pt modelId="{2369E47D-3463-4B3F-9A9F-EDD065A8EA00}" type="pres">
      <dgm:prSet presAssocID="{98B18BB1-D80C-42B5-BC83-C435659AF939}" presName="sp" presStyleCnt="0"/>
      <dgm:spPr/>
    </dgm:pt>
    <dgm:pt modelId="{26434B29-D86C-4A0E-9FFD-DBAF5E39ED4D}" type="pres">
      <dgm:prSet presAssocID="{B4475300-5CCB-470F-B0F4-669848C518A9}" presName="linNode" presStyleCnt="0"/>
      <dgm:spPr/>
    </dgm:pt>
    <dgm:pt modelId="{3B440BF6-D841-4F72-8353-158F82FFC25C}" type="pres">
      <dgm:prSet presAssocID="{B4475300-5CCB-470F-B0F4-669848C518A9}" presName="parentText" presStyleLbl="node1" presStyleIdx="1" presStyleCnt="4">
        <dgm:presLayoutVars>
          <dgm:chMax val="1"/>
          <dgm:bulletEnabled val="1"/>
        </dgm:presLayoutVars>
      </dgm:prSet>
      <dgm:spPr/>
    </dgm:pt>
    <dgm:pt modelId="{78E79884-5940-4F7D-86AB-DEC96683167B}" type="pres">
      <dgm:prSet presAssocID="{B4475300-5CCB-470F-B0F4-669848C518A9}" presName="descendantText" presStyleLbl="alignAccFollowNode1" presStyleIdx="1" presStyleCnt="4">
        <dgm:presLayoutVars>
          <dgm:bulletEnabled val="1"/>
        </dgm:presLayoutVars>
      </dgm:prSet>
      <dgm:spPr/>
    </dgm:pt>
    <dgm:pt modelId="{6807293C-B1D8-45B3-8A1F-791FAE6A7ED8}" type="pres">
      <dgm:prSet presAssocID="{673DC2FB-0120-4070-80AD-6DBD387C1162}" presName="sp" presStyleCnt="0"/>
      <dgm:spPr/>
    </dgm:pt>
    <dgm:pt modelId="{B5BAC4B0-7A70-4965-8A40-3A0599980AD7}" type="pres">
      <dgm:prSet presAssocID="{48C12E62-B22B-4D16-80AC-8C70A8597E94}" presName="linNode" presStyleCnt="0"/>
      <dgm:spPr/>
    </dgm:pt>
    <dgm:pt modelId="{250A8928-3001-4782-8A76-17948E98692D}" type="pres">
      <dgm:prSet presAssocID="{48C12E62-B22B-4D16-80AC-8C70A8597E94}" presName="parentText" presStyleLbl="node1" presStyleIdx="2" presStyleCnt="4">
        <dgm:presLayoutVars>
          <dgm:chMax val="1"/>
          <dgm:bulletEnabled val="1"/>
        </dgm:presLayoutVars>
      </dgm:prSet>
      <dgm:spPr/>
    </dgm:pt>
    <dgm:pt modelId="{25BE002B-CEF9-42E0-A072-18E9246F8D3F}" type="pres">
      <dgm:prSet presAssocID="{48C12E62-B22B-4D16-80AC-8C70A8597E94}" presName="descendantText" presStyleLbl="alignAccFollowNode1" presStyleIdx="2" presStyleCnt="4">
        <dgm:presLayoutVars>
          <dgm:bulletEnabled val="1"/>
        </dgm:presLayoutVars>
      </dgm:prSet>
      <dgm:spPr/>
    </dgm:pt>
    <dgm:pt modelId="{5221B6C0-7881-49D6-A6BD-B8E12160D8D4}" type="pres">
      <dgm:prSet presAssocID="{AF0C4533-F889-4441-957B-B5A16C2812F2}" presName="sp" presStyleCnt="0"/>
      <dgm:spPr/>
    </dgm:pt>
    <dgm:pt modelId="{262FD12F-7B9B-45BF-B89B-EED283986ED4}" type="pres">
      <dgm:prSet presAssocID="{54ACE858-D433-41A1-81D7-435E0D8A7578}" presName="linNode" presStyleCnt="0"/>
      <dgm:spPr/>
    </dgm:pt>
    <dgm:pt modelId="{AAEB4C18-F775-47A6-BCEC-D52340013184}" type="pres">
      <dgm:prSet presAssocID="{54ACE858-D433-41A1-81D7-435E0D8A7578}" presName="parentText" presStyleLbl="node1" presStyleIdx="3" presStyleCnt="4">
        <dgm:presLayoutVars>
          <dgm:chMax val="1"/>
          <dgm:bulletEnabled val="1"/>
        </dgm:presLayoutVars>
      </dgm:prSet>
      <dgm:spPr/>
    </dgm:pt>
    <dgm:pt modelId="{531A781A-B997-4827-B3C5-49BB751E4D87}" type="pres">
      <dgm:prSet presAssocID="{54ACE858-D433-41A1-81D7-435E0D8A7578}" presName="descendantText" presStyleLbl="alignAccFollowNode1" presStyleIdx="3" presStyleCnt="4">
        <dgm:presLayoutVars>
          <dgm:bulletEnabled val="1"/>
        </dgm:presLayoutVars>
      </dgm:prSet>
      <dgm:spPr/>
    </dgm:pt>
  </dgm:ptLst>
  <dgm:cxnLst>
    <dgm:cxn modelId="{7B511300-24B6-44FC-A918-31CD8CC64279}" srcId="{70F4C506-4C8F-44E4-B183-6928B09F0921}" destId="{45DF9199-3357-4BA0-822B-90B6FF023440}" srcOrd="0" destOrd="0" parTransId="{91A21ED9-30F0-47FC-A4A9-779507729308}" sibTransId="{98B18BB1-D80C-42B5-BC83-C435659AF939}"/>
    <dgm:cxn modelId="{FC15DB0B-CB69-4ABA-B288-89D460CD3391}" srcId="{45DF9199-3357-4BA0-822B-90B6FF023440}" destId="{3FDB0AC5-D676-4683-8EE3-2EFC064F6A03}" srcOrd="0" destOrd="0" parTransId="{22C8E053-6B9A-465C-902D-6F1F0C325783}" sibTransId="{1BC88C5A-E531-4650-96E8-5A4C06D71F15}"/>
    <dgm:cxn modelId="{DD9D9F12-43F9-4BA6-AEF3-E2614F7DCAE3}" type="presOf" srcId="{4134ACB9-70C5-427B-9EF5-216FF92EC8E2}" destId="{531A781A-B997-4827-B3C5-49BB751E4D87}" srcOrd="0" destOrd="0" presId="urn:microsoft.com/office/officeart/2005/8/layout/vList5"/>
    <dgm:cxn modelId="{24BF4915-4470-4CE9-8C65-3F7631F25CE1}" srcId="{B4475300-5CCB-470F-B0F4-669848C518A9}" destId="{200EAC93-2974-4E61-A080-97B85F33CD2B}" srcOrd="1" destOrd="0" parTransId="{0E31A3AD-7F5D-4592-8252-10203C5C10BD}" sibTransId="{7258CBF3-9B31-4921-9357-1DC0C155C506}"/>
    <dgm:cxn modelId="{2AD3691A-2D27-4183-95D3-C0F32ECCA6DB}" type="presOf" srcId="{3FDB0AC5-D676-4683-8EE3-2EFC064F6A03}" destId="{EAEF1788-24CB-4DCF-9C01-B38437BF9BF8}" srcOrd="0" destOrd="0" presId="urn:microsoft.com/office/officeart/2005/8/layout/vList5"/>
    <dgm:cxn modelId="{10E8253B-C197-4156-9415-963FA18EC300}" type="presOf" srcId="{70F4C506-4C8F-44E4-B183-6928B09F0921}" destId="{8D5BB10A-1AE2-4F09-85BE-88F83CBDCC04}" srcOrd="0" destOrd="0" presId="urn:microsoft.com/office/officeart/2005/8/layout/vList5"/>
    <dgm:cxn modelId="{CF760263-97EC-49B9-966A-8365F87D84DE}" type="presOf" srcId="{200EAC93-2974-4E61-A080-97B85F33CD2B}" destId="{78E79884-5940-4F7D-86AB-DEC96683167B}" srcOrd="0" destOrd="1" presId="urn:microsoft.com/office/officeart/2005/8/layout/vList5"/>
    <dgm:cxn modelId="{CAA0D143-F042-4573-ADA0-F75CD7008313}" type="presOf" srcId="{B4475300-5CCB-470F-B0F4-669848C518A9}" destId="{3B440BF6-D841-4F72-8353-158F82FFC25C}" srcOrd="0" destOrd="0" presId="urn:microsoft.com/office/officeart/2005/8/layout/vList5"/>
    <dgm:cxn modelId="{37D1F063-D815-4305-8AA8-B119C68A62C2}" type="presOf" srcId="{54ACE858-D433-41A1-81D7-435E0D8A7578}" destId="{AAEB4C18-F775-47A6-BCEC-D52340013184}" srcOrd="0" destOrd="0" presId="urn:microsoft.com/office/officeart/2005/8/layout/vList5"/>
    <dgm:cxn modelId="{E8605878-6B35-4C17-B887-3A9507E1E77A}" type="presOf" srcId="{45DF9199-3357-4BA0-822B-90B6FF023440}" destId="{9EBFD17F-F3E4-4704-8EEF-6C18C6B510D5}" srcOrd="0" destOrd="0" presId="urn:microsoft.com/office/officeart/2005/8/layout/vList5"/>
    <dgm:cxn modelId="{0CBFAC8F-D280-49F8-B4FD-7AE46469E281}" type="presOf" srcId="{48C12E62-B22B-4D16-80AC-8C70A8597E94}" destId="{250A8928-3001-4782-8A76-17948E98692D}" srcOrd="0" destOrd="0" presId="urn:microsoft.com/office/officeart/2005/8/layout/vList5"/>
    <dgm:cxn modelId="{71FC6E9F-9C74-4D02-96BD-9782532A605D}" srcId="{70F4C506-4C8F-44E4-B183-6928B09F0921}" destId="{48C12E62-B22B-4D16-80AC-8C70A8597E94}" srcOrd="2" destOrd="0" parTransId="{C4FC4CDE-1F7F-4BAD-BDDE-530F0D8C8379}" sibTransId="{AF0C4533-F889-4441-957B-B5A16C2812F2}"/>
    <dgm:cxn modelId="{65BA15A0-C68A-4150-AA79-1D472A6F0451}" srcId="{70F4C506-4C8F-44E4-B183-6928B09F0921}" destId="{B4475300-5CCB-470F-B0F4-669848C518A9}" srcOrd="1" destOrd="0" parTransId="{6C080C5D-A6F2-4A17-8890-B3F7FB94B088}" sibTransId="{673DC2FB-0120-4070-80AD-6DBD387C1162}"/>
    <dgm:cxn modelId="{AF0414A8-C518-4D58-A176-7C0C0CF33866}" srcId="{54ACE858-D433-41A1-81D7-435E0D8A7578}" destId="{4134ACB9-70C5-427B-9EF5-216FF92EC8E2}" srcOrd="0" destOrd="0" parTransId="{E89CD3C3-5E96-4049-92D9-2FF52D450507}" sibTransId="{61F1E138-BE9F-4304-AC47-A39B3ED1D909}"/>
    <dgm:cxn modelId="{DA50F0B1-CFE9-4C7B-91DB-B70AF9F119C9}" type="presOf" srcId="{7FF2F2A6-652C-4819-8145-E9466073A070}" destId="{78E79884-5940-4F7D-86AB-DEC96683167B}" srcOrd="0" destOrd="0" presId="urn:microsoft.com/office/officeart/2005/8/layout/vList5"/>
    <dgm:cxn modelId="{76DBE0CD-F68D-458F-A725-DC5B463FEB3D}" srcId="{48C12E62-B22B-4D16-80AC-8C70A8597E94}" destId="{4A3E0476-DAF4-4F25-B61C-B9FED793C67F}" srcOrd="0" destOrd="0" parTransId="{E8A8F157-BB40-4E59-828A-89775DF402A6}" sibTransId="{0EAF9A16-51BE-4A94-8FCF-CEDD0A82970E}"/>
    <dgm:cxn modelId="{57A301D5-4235-4C9C-8EDD-DBE00DBEB5FF}" srcId="{70F4C506-4C8F-44E4-B183-6928B09F0921}" destId="{54ACE858-D433-41A1-81D7-435E0D8A7578}" srcOrd="3" destOrd="0" parTransId="{78D978DB-E4A6-43D9-B16A-858D09C082FB}" sibTransId="{9FDB896E-110F-4DA1-B3B8-6824AB1542AD}"/>
    <dgm:cxn modelId="{66C0A3D9-B1F1-4064-AA72-07C282A8963D}" srcId="{B4475300-5CCB-470F-B0F4-669848C518A9}" destId="{7FF2F2A6-652C-4819-8145-E9466073A070}" srcOrd="0" destOrd="0" parTransId="{60AEE3ED-8344-4594-AA07-615FE345F59C}" sibTransId="{99BAFF25-058C-40B2-9F05-49CCEF4F77A4}"/>
    <dgm:cxn modelId="{26AA00F5-60F0-4BF8-93C4-D917443FCBE7}" type="presOf" srcId="{4A3E0476-DAF4-4F25-B61C-B9FED793C67F}" destId="{25BE002B-CEF9-42E0-A072-18E9246F8D3F}" srcOrd="0" destOrd="0" presId="urn:microsoft.com/office/officeart/2005/8/layout/vList5"/>
    <dgm:cxn modelId="{D7AF91F4-2D34-4173-8F2D-68C151DAEED6}" type="presParOf" srcId="{8D5BB10A-1AE2-4F09-85BE-88F83CBDCC04}" destId="{7080FD0C-1E8F-4534-BEC9-9405B41DDCD1}" srcOrd="0" destOrd="0" presId="urn:microsoft.com/office/officeart/2005/8/layout/vList5"/>
    <dgm:cxn modelId="{B207A636-E70B-45CA-A176-4C1FD771DC26}" type="presParOf" srcId="{7080FD0C-1E8F-4534-BEC9-9405B41DDCD1}" destId="{9EBFD17F-F3E4-4704-8EEF-6C18C6B510D5}" srcOrd="0" destOrd="0" presId="urn:microsoft.com/office/officeart/2005/8/layout/vList5"/>
    <dgm:cxn modelId="{DCC81A45-F3CE-4644-8A77-270665D99DAD}" type="presParOf" srcId="{7080FD0C-1E8F-4534-BEC9-9405B41DDCD1}" destId="{EAEF1788-24CB-4DCF-9C01-B38437BF9BF8}" srcOrd="1" destOrd="0" presId="urn:microsoft.com/office/officeart/2005/8/layout/vList5"/>
    <dgm:cxn modelId="{2B23A066-ED72-4CFC-B9DA-E5FCA06D993C}" type="presParOf" srcId="{8D5BB10A-1AE2-4F09-85BE-88F83CBDCC04}" destId="{2369E47D-3463-4B3F-9A9F-EDD065A8EA00}" srcOrd="1" destOrd="0" presId="urn:microsoft.com/office/officeart/2005/8/layout/vList5"/>
    <dgm:cxn modelId="{EE61A33A-CFF5-43F6-9150-C63967E47F59}" type="presParOf" srcId="{8D5BB10A-1AE2-4F09-85BE-88F83CBDCC04}" destId="{26434B29-D86C-4A0E-9FFD-DBAF5E39ED4D}" srcOrd="2" destOrd="0" presId="urn:microsoft.com/office/officeart/2005/8/layout/vList5"/>
    <dgm:cxn modelId="{CDD4183C-3207-4F34-8166-AA47F6132966}" type="presParOf" srcId="{26434B29-D86C-4A0E-9FFD-DBAF5E39ED4D}" destId="{3B440BF6-D841-4F72-8353-158F82FFC25C}" srcOrd="0" destOrd="0" presId="urn:microsoft.com/office/officeart/2005/8/layout/vList5"/>
    <dgm:cxn modelId="{BE2F6C57-1493-428B-BA83-392AADA0BF65}" type="presParOf" srcId="{26434B29-D86C-4A0E-9FFD-DBAF5E39ED4D}" destId="{78E79884-5940-4F7D-86AB-DEC96683167B}" srcOrd="1" destOrd="0" presId="urn:microsoft.com/office/officeart/2005/8/layout/vList5"/>
    <dgm:cxn modelId="{C7D31709-4F65-4B08-9F50-A88ADE4535CB}" type="presParOf" srcId="{8D5BB10A-1AE2-4F09-85BE-88F83CBDCC04}" destId="{6807293C-B1D8-45B3-8A1F-791FAE6A7ED8}" srcOrd="3" destOrd="0" presId="urn:microsoft.com/office/officeart/2005/8/layout/vList5"/>
    <dgm:cxn modelId="{E15B7DCB-E96F-45F1-886F-F2F6CD43652C}" type="presParOf" srcId="{8D5BB10A-1AE2-4F09-85BE-88F83CBDCC04}" destId="{B5BAC4B0-7A70-4965-8A40-3A0599980AD7}" srcOrd="4" destOrd="0" presId="urn:microsoft.com/office/officeart/2005/8/layout/vList5"/>
    <dgm:cxn modelId="{0FEC0C62-3E57-443C-8884-15F0A38CC7EC}" type="presParOf" srcId="{B5BAC4B0-7A70-4965-8A40-3A0599980AD7}" destId="{250A8928-3001-4782-8A76-17948E98692D}" srcOrd="0" destOrd="0" presId="urn:microsoft.com/office/officeart/2005/8/layout/vList5"/>
    <dgm:cxn modelId="{C257668A-4560-42EC-BF3C-F33F86407750}" type="presParOf" srcId="{B5BAC4B0-7A70-4965-8A40-3A0599980AD7}" destId="{25BE002B-CEF9-42E0-A072-18E9246F8D3F}" srcOrd="1" destOrd="0" presId="urn:microsoft.com/office/officeart/2005/8/layout/vList5"/>
    <dgm:cxn modelId="{FEDF9F07-D321-419D-A242-1F63C687F7FC}" type="presParOf" srcId="{8D5BB10A-1AE2-4F09-85BE-88F83CBDCC04}" destId="{5221B6C0-7881-49D6-A6BD-B8E12160D8D4}" srcOrd="5" destOrd="0" presId="urn:microsoft.com/office/officeart/2005/8/layout/vList5"/>
    <dgm:cxn modelId="{D825D4E5-59A7-41D5-A9A5-2E064D967587}" type="presParOf" srcId="{8D5BB10A-1AE2-4F09-85BE-88F83CBDCC04}" destId="{262FD12F-7B9B-45BF-B89B-EED283986ED4}" srcOrd="6" destOrd="0" presId="urn:microsoft.com/office/officeart/2005/8/layout/vList5"/>
    <dgm:cxn modelId="{8FA671A8-D178-4355-BA40-082FA10CBCB6}" type="presParOf" srcId="{262FD12F-7B9B-45BF-B89B-EED283986ED4}" destId="{AAEB4C18-F775-47A6-BCEC-D52340013184}" srcOrd="0" destOrd="0" presId="urn:microsoft.com/office/officeart/2005/8/layout/vList5"/>
    <dgm:cxn modelId="{306A8ADD-CF6D-4602-BF9B-20F776102762}" type="presParOf" srcId="{262FD12F-7B9B-45BF-B89B-EED283986ED4}" destId="{531A781A-B997-4827-B3C5-49BB751E4D8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1ED5B1-BE36-4DA0-9AB6-E7B31B200FA1}"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4D53F1BE-1F6A-445F-A82A-D8DF3C7918A2}">
      <dgm:prSet/>
      <dgm:spPr/>
      <dgm:t>
        <a:bodyPr/>
        <a:lstStyle/>
        <a:p>
          <a:r>
            <a:rPr lang="en-US" b="1"/>
            <a:t>For Beginners</a:t>
          </a:r>
          <a:r>
            <a:rPr lang="en-US"/>
            <a:t>:</a:t>
          </a:r>
        </a:p>
      </dgm:t>
    </dgm:pt>
    <dgm:pt modelId="{1E297A04-A596-4D66-809B-DAED5DCED0FC}" type="parTrans" cxnId="{317EB3A0-715F-46EF-85BB-CFF6E3B33ADA}">
      <dgm:prSet/>
      <dgm:spPr/>
      <dgm:t>
        <a:bodyPr/>
        <a:lstStyle/>
        <a:p>
          <a:endParaRPr lang="en-US"/>
        </a:p>
      </dgm:t>
    </dgm:pt>
    <dgm:pt modelId="{D275A5DF-2948-470E-BEAA-0FD579754C03}" type="sibTrans" cxnId="{317EB3A0-715F-46EF-85BB-CFF6E3B33ADA}">
      <dgm:prSet/>
      <dgm:spPr/>
      <dgm:t>
        <a:bodyPr/>
        <a:lstStyle/>
        <a:p>
          <a:endParaRPr lang="en-US"/>
        </a:p>
      </dgm:t>
    </dgm:pt>
    <dgm:pt modelId="{82F4212D-0DFC-4863-9051-693A0F28E33D}">
      <dgm:prSet/>
      <dgm:spPr/>
      <dgm:t>
        <a:bodyPr/>
        <a:lstStyle/>
        <a:p>
          <a:r>
            <a:rPr lang="en-US"/>
            <a:t>Build foundational SQL skills through guided exercises.</a:t>
          </a:r>
        </a:p>
      </dgm:t>
    </dgm:pt>
    <dgm:pt modelId="{6F47A253-D207-4228-8C9C-38A4A7A34217}" type="parTrans" cxnId="{A5EB67B2-A3BD-4D58-A2E0-FDEFD45623C0}">
      <dgm:prSet/>
      <dgm:spPr/>
      <dgm:t>
        <a:bodyPr/>
        <a:lstStyle/>
        <a:p>
          <a:endParaRPr lang="en-US"/>
        </a:p>
      </dgm:t>
    </dgm:pt>
    <dgm:pt modelId="{19D5485F-AF15-49DB-8D94-A808722AEF01}" type="sibTrans" cxnId="{A5EB67B2-A3BD-4D58-A2E0-FDEFD45623C0}">
      <dgm:prSet/>
      <dgm:spPr/>
      <dgm:t>
        <a:bodyPr/>
        <a:lstStyle/>
        <a:p>
          <a:endParaRPr lang="en-US"/>
        </a:p>
      </dgm:t>
    </dgm:pt>
    <dgm:pt modelId="{C4CEB00C-51EE-41DE-B374-59846D48FBEE}">
      <dgm:prSet/>
      <dgm:spPr/>
      <dgm:t>
        <a:bodyPr/>
        <a:lstStyle/>
        <a:p>
          <a:r>
            <a:rPr lang="en-US" b="1"/>
            <a:t>For Professionals</a:t>
          </a:r>
          <a:r>
            <a:rPr lang="en-US"/>
            <a:t>:</a:t>
          </a:r>
        </a:p>
      </dgm:t>
    </dgm:pt>
    <dgm:pt modelId="{12F598A9-826F-43AB-B867-CB744B6B043A}" type="parTrans" cxnId="{D828A0C6-4042-481A-BA0D-8C0717CD5893}">
      <dgm:prSet/>
      <dgm:spPr/>
      <dgm:t>
        <a:bodyPr/>
        <a:lstStyle/>
        <a:p>
          <a:endParaRPr lang="en-US"/>
        </a:p>
      </dgm:t>
    </dgm:pt>
    <dgm:pt modelId="{F57C46AA-1318-43D2-8F58-B8442BE0DED9}" type="sibTrans" cxnId="{D828A0C6-4042-481A-BA0D-8C0717CD5893}">
      <dgm:prSet/>
      <dgm:spPr/>
      <dgm:t>
        <a:bodyPr/>
        <a:lstStyle/>
        <a:p>
          <a:endParaRPr lang="en-US"/>
        </a:p>
      </dgm:t>
    </dgm:pt>
    <dgm:pt modelId="{95E131E0-3DC4-4FE7-8D1A-F01A4F75AA31}">
      <dgm:prSet/>
      <dgm:spPr/>
      <dgm:t>
        <a:bodyPr/>
        <a:lstStyle/>
        <a:p>
          <a:r>
            <a:rPr lang="en-US"/>
            <a:t>A platform to test advanced SQL knowledge and prepare for real-world scenarios.</a:t>
          </a:r>
        </a:p>
      </dgm:t>
    </dgm:pt>
    <dgm:pt modelId="{BA5F9196-FCAC-4A9B-98BD-99AEA4A0C1BD}" type="parTrans" cxnId="{27DC9864-B73E-4499-A635-3262B60DC0EF}">
      <dgm:prSet/>
      <dgm:spPr/>
      <dgm:t>
        <a:bodyPr/>
        <a:lstStyle/>
        <a:p>
          <a:endParaRPr lang="en-US"/>
        </a:p>
      </dgm:t>
    </dgm:pt>
    <dgm:pt modelId="{DF6ADD09-C94D-41E1-97D2-2445394741FF}" type="sibTrans" cxnId="{27DC9864-B73E-4499-A635-3262B60DC0EF}">
      <dgm:prSet/>
      <dgm:spPr/>
      <dgm:t>
        <a:bodyPr/>
        <a:lstStyle/>
        <a:p>
          <a:endParaRPr lang="en-US"/>
        </a:p>
      </dgm:t>
    </dgm:pt>
    <dgm:pt modelId="{F36A2708-0145-4380-BBCC-0161752BADCB}">
      <dgm:prSet/>
      <dgm:spPr/>
      <dgm:t>
        <a:bodyPr/>
        <a:lstStyle/>
        <a:p>
          <a:r>
            <a:rPr lang="en-US" b="1"/>
            <a:t>For All Users</a:t>
          </a:r>
          <a:r>
            <a:rPr lang="en-US"/>
            <a:t>:</a:t>
          </a:r>
        </a:p>
      </dgm:t>
    </dgm:pt>
    <dgm:pt modelId="{5FE9DE56-87C2-4B95-8D56-0872A0B772D3}" type="parTrans" cxnId="{91D81352-10E2-46D6-BBC5-BEF020428168}">
      <dgm:prSet/>
      <dgm:spPr/>
      <dgm:t>
        <a:bodyPr/>
        <a:lstStyle/>
        <a:p>
          <a:endParaRPr lang="en-US"/>
        </a:p>
      </dgm:t>
    </dgm:pt>
    <dgm:pt modelId="{F30570E0-B38C-4CA5-8F6A-662E26C29C53}" type="sibTrans" cxnId="{91D81352-10E2-46D6-BBC5-BEF020428168}">
      <dgm:prSet/>
      <dgm:spPr/>
      <dgm:t>
        <a:bodyPr/>
        <a:lstStyle/>
        <a:p>
          <a:endParaRPr lang="en-US"/>
        </a:p>
      </dgm:t>
    </dgm:pt>
    <dgm:pt modelId="{CAFCD9DC-470E-45ED-A270-888B83F9CB1A}">
      <dgm:prSet/>
      <dgm:spPr/>
      <dgm:t>
        <a:bodyPr/>
        <a:lstStyle/>
        <a:p>
          <a:r>
            <a:rPr lang="en-US"/>
            <a:t>A secure and engaging environment to continuously improve and showcase SQL expertise.</a:t>
          </a:r>
        </a:p>
      </dgm:t>
    </dgm:pt>
    <dgm:pt modelId="{535AC80D-FB3D-4027-A687-5255BB426093}" type="parTrans" cxnId="{58469615-9387-4593-8B64-DC5042446935}">
      <dgm:prSet/>
      <dgm:spPr/>
      <dgm:t>
        <a:bodyPr/>
        <a:lstStyle/>
        <a:p>
          <a:endParaRPr lang="en-US"/>
        </a:p>
      </dgm:t>
    </dgm:pt>
    <dgm:pt modelId="{D446CC0F-22E3-43DF-AB57-2038BF84F1F4}" type="sibTrans" cxnId="{58469615-9387-4593-8B64-DC5042446935}">
      <dgm:prSet/>
      <dgm:spPr/>
      <dgm:t>
        <a:bodyPr/>
        <a:lstStyle/>
        <a:p>
          <a:endParaRPr lang="en-US"/>
        </a:p>
      </dgm:t>
    </dgm:pt>
    <dgm:pt modelId="{E26A4D77-2AE4-46CE-8E59-2A88C6496A68}" type="pres">
      <dgm:prSet presAssocID="{4E1ED5B1-BE36-4DA0-9AB6-E7B31B200FA1}" presName="Name0" presStyleCnt="0">
        <dgm:presLayoutVars>
          <dgm:dir/>
          <dgm:animLvl val="lvl"/>
          <dgm:resizeHandles val="exact"/>
        </dgm:presLayoutVars>
      </dgm:prSet>
      <dgm:spPr/>
    </dgm:pt>
    <dgm:pt modelId="{C2DF0346-DCC4-42F7-A9F4-C2B82618687E}" type="pres">
      <dgm:prSet presAssocID="{4D53F1BE-1F6A-445F-A82A-D8DF3C7918A2}" presName="linNode" presStyleCnt="0"/>
      <dgm:spPr/>
    </dgm:pt>
    <dgm:pt modelId="{855A1963-3648-4A32-A656-FE2D69473860}" type="pres">
      <dgm:prSet presAssocID="{4D53F1BE-1F6A-445F-A82A-D8DF3C7918A2}" presName="parentText" presStyleLbl="node1" presStyleIdx="0" presStyleCnt="3">
        <dgm:presLayoutVars>
          <dgm:chMax val="1"/>
          <dgm:bulletEnabled val="1"/>
        </dgm:presLayoutVars>
      </dgm:prSet>
      <dgm:spPr/>
    </dgm:pt>
    <dgm:pt modelId="{62EB8DFA-146B-47B5-AC3E-ED6CDC701A29}" type="pres">
      <dgm:prSet presAssocID="{4D53F1BE-1F6A-445F-A82A-D8DF3C7918A2}" presName="descendantText" presStyleLbl="alignAccFollowNode1" presStyleIdx="0" presStyleCnt="3">
        <dgm:presLayoutVars>
          <dgm:bulletEnabled val="1"/>
        </dgm:presLayoutVars>
      </dgm:prSet>
      <dgm:spPr/>
    </dgm:pt>
    <dgm:pt modelId="{39BD5AB4-9B93-4AA5-B1D0-1FA331C00227}" type="pres">
      <dgm:prSet presAssocID="{D275A5DF-2948-470E-BEAA-0FD579754C03}" presName="sp" presStyleCnt="0"/>
      <dgm:spPr/>
    </dgm:pt>
    <dgm:pt modelId="{0C24DA49-A117-4B3E-B48C-5078FE0B6C7E}" type="pres">
      <dgm:prSet presAssocID="{C4CEB00C-51EE-41DE-B374-59846D48FBEE}" presName="linNode" presStyleCnt="0"/>
      <dgm:spPr/>
    </dgm:pt>
    <dgm:pt modelId="{2CA3BA8B-A36F-4D5C-A3AC-8AEDA03D8C24}" type="pres">
      <dgm:prSet presAssocID="{C4CEB00C-51EE-41DE-B374-59846D48FBEE}" presName="parentText" presStyleLbl="node1" presStyleIdx="1" presStyleCnt="3">
        <dgm:presLayoutVars>
          <dgm:chMax val="1"/>
          <dgm:bulletEnabled val="1"/>
        </dgm:presLayoutVars>
      </dgm:prSet>
      <dgm:spPr/>
    </dgm:pt>
    <dgm:pt modelId="{1444EEB9-A749-45E6-BA7D-42B5194DC4D7}" type="pres">
      <dgm:prSet presAssocID="{C4CEB00C-51EE-41DE-B374-59846D48FBEE}" presName="descendantText" presStyleLbl="alignAccFollowNode1" presStyleIdx="1" presStyleCnt="3">
        <dgm:presLayoutVars>
          <dgm:bulletEnabled val="1"/>
        </dgm:presLayoutVars>
      </dgm:prSet>
      <dgm:spPr/>
    </dgm:pt>
    <dgm:pt modelId="{C419928C-758E-4A93-BFD6-4008840145D5}" type="pres">
      <dgm:prSet presAssocID="{F57C46AA-1318-43D2-8F58-B8442BE0DED9}" presName="sp" presStyleCnt="0"/>
      <dgm:spPr/>
    </dgm:pt>
    <dgm:pt modelId="{DDAA4D03-8B5E-41B4-AAEA-883BDBB54FF1}" type="pres">
      <dgm:prSet presAssocID="{F36A2708-0145-4380-BBCC-0161752BADCB}" presName="linNode" presStyleCnt="0"/>
      <dgm:spPr/>
    </dgm:pt>
    <dgm:pt modelId="{5B3196A3-A94B-4175-B871-8DB50E397A5A}" type="pres">
      <dgm:prSet presAssocID="{F36A2708-0145-4380-BBCC-0161752BADCB}" presName="parentText" presStyleLbl="node1" presStyleIdx="2" presStyleCnt="3">
        <dgm:presLayoutVars>
          <dgm:chMax val="1"/>
          <dgm:bulletEnabled val="1"/>
        </dgm:presLayoutVars>
      </dgm:prSet>
      <dgm:spPr/>
    </dgm:pt>
    <dgm:pt modelId="{358B4E2E-24AD-432C-995C-0934DFBD2241}" type="pres">
      <dgm:prSet presAssocID="{F36A2708-0145-4380-BBCC-0161752BADCB}" presName="descendantText" presStyleLbl="alignAccFollowNode1" presStyleIdx="2" presStyleCnt="3">
        <dgm:presLayoutVars>
          <dgm:bulletEnabled val="1"/>
        </dgm:presLayoutVars>
      </dgm:prSet>
      <dgm:spPr/>
    </dgm:pt>
  </dgm:ptLst>
  <dgm:cxnLst>
    <dgm:cxn modelId="{58469615-9387-4593-8B64-DC5042446935}" srcId="{F36A2708-0145-4380-BBCC-0161752BADCB}" destId="{CAFCD9DC-470E-45ED-A270-888B83F9CB1A}" srcOrd="0" destOrd="0" parTransId="{535AC80D-FB3D-4027-A687-5255BB426093}" sibTransId="{D446CC0F-22E3-43DF-AB57-2038BF84F1F4}"/>
    <dgm:cxn modelId="{8E38E661-67F8-4C24-AAAE-8F0349D374FB}" type="presOf" srcId="{CAFCD9DC-470E-45ED-A270-888B83F9CB1A}" destId="{358B4E2E-24AD-432C-995C-0934DFBD2241}" srcOrd="0" destOrd="0" presId="urn:microsoft.com/office/officeart/2005/8/layout/vList5"/>
    <dgm:cxn modelId="{27DC9864-B73E-4499-A635-3262B60DC0EF}" srcId="{C4CEB00C-51EE-41DE-B374-59846D48FBEE}" destId="{95E131E0-3DC4-4FE7-8D1A-F01A4F75AA31}" srcOrd="0" destOrd="0" parTransId="{BA5F9196-FCAC-4A9B-98BD-99AEA4A0C1BD}" sibTransId="{DF6ADD09-C94D-41E1-97D2-2445394741FF}"/>
    <dgm:cxn modelId="{17649C69-D1A6-439C-B5AD-20F3E58ED85E}" type="presOf" srcId="{82F4212D-0DFC-4863-9051-693A0F28E33D}" destId="{62EB8DFA-146B-47B5-AC3E-ED6CDC701A29}" srcOrd="0" destOrd="0" presId="urn:microsoft.com/office/officeart/2005/8/layout/vList5"/>
    <dgm:cxn modelId="{91D81352-10E2-46D6-BBC5-BEF020428168}" srcId="{4E1ED5B1-BE36-4DA0-9AB6-E7B31B200FA1}" destId="{F36A2708-0145-4380-BBCC-0161752BADCB}" srcOrd="2" destOrd="0" parTransId="{5FE9DE56-87C2-4B95-8D56-0872A0B772D3}" sibTransId="{F30570E0-B38C-4CA5-8F6A-662E26C29C53}"/>
    <dgm:cxn modelId="{3277B755-70D1-4CC4-8DE2-5F61F92D6E18}" type="presOf" srcId="{F36A2708-0145-4380-BBCC-0161752BADCB}" destId="{5B3196A3-A94B-4175-B871-8DB50E397A5A}" srcOrd="0" destOrd="0" presId="urn:microsoft.com/office/officeart/2005/8/layout/vList5"/>
    <dgm:cxn modelId="{1D173976-7A1A-4AB5-AB03-6D9040B41522}" type="presOf" srcId="{4E1ED5B1-BE36-4DA0-9AB6-E7B31B200FA1}" destId="{E26A4D77-2AE4-46CE-8E59-2A88C6496A68}" srcOrd="0" destOrd="0" presId="urn:microsoft.com/office/officeart/2005/8/layout/vList5"/>
    <dgm:cxn modelId="{B23F4858-9807-40D6-A870-8EDF6E82AC2D}" type="presOf" srcId="{95E131E0-3DC4-4FE7-8D1A-F01A4F75AA31}" destId="{1444EEB9-A749-45E6-BA7D-42B5194DC4D7}" srcOrd="0" destOrd="0" presId="urn:microsoft.com/office/officeart/2005/8/layout/vList5"/>
    <dgm:cxn modelId="{80D1D282-CC26-4BF5-82DA-84F65726AA75}" type="presOf" srcId="{4D53F1BE-1F6A-445F-A82A-D8DF3C7918A2}" destId="{855A1963-3648-4A32-A656-FE2D69473860}" srcOrd="0" destOrd="0" presId="urn:microsoft.com/office/officeart/2005/8/layout/vList5"/>
    <dgm:cxn modelId="{317EB3A0-715F-46EF-85BB-CFF6E3B33ADA}" srcId="{4E1ED5B1-BE36-4DA0-9AB6-E7B31B200FA1}" destId="{4D53F1BE-1F6A-445F-A82A-D8DF3C7918A2}" srcOrd="0" destOrd="0" parTransId="{1E297A04-A596-4D66-809B-DAED5DCED0FC}" sibTransId="{D275A5DF-2948-470E-BEAA-0FD579754C03}"/>
    <dgm:cxn modelId="{A5EB67B2-A3BD-4D58-A2E0-FDEFD45623C0}" srcId="{4D53F1BE-1F6A-445F-A82A-D8DF3C7918A2}" destId="{82F4212D-0DFC-4863-9051-693A0F28E33D}" srcOrd="0" destOrd="0" parTransId="{6F47A253-D207-4228-8C9C-38A4A7A34217}" sibTransId="{19D5485F-AF15-49DB-8D94-A808722AEF01}"/>
    <dgm:cxn modelId="{763C6DB4-D49E-4F57-9751-97EE9B03CC0F}" type="presOf" srcId="{C4CEB00C-51EE-41DE-B374-59846D48FBEE}" destId="{2CA3BA8B-A36F-4D5C-A3AC-8AEDA03D8C24}" srcOrd="0" destOrd="0" presId="urn:microsoft.com/office/officeart/2005/8/layout/vList5"/>
    <dgm:cxn modelId="{D828A0C6-4042-481A-BA0D-8C0717CD5893}" srcId="{4E1ED5B1-BE36-4DA0-9AB6-E7B31B200FA1}" destId="{C4CEB00C-51EE-41DE-B374-59846D48FBEE}" srcOrd="1" destOrd="0" parTransId="{12F598A9-826F-43AB-B867-CB744B6B043A}" sibTransId="{F57C46AA-1318-43D2-8F58-B8442BE0DED9}"/>
    <dgm:cxn modelId="{194C51D2-8E78-432E-8A74-BF33DF4A766C}" type="presParOf" srcId="{E26A4D77-2AE4-46CE-8E59-2A88C6496A68}" destId="{C2DF0346-DCC4-42F7-A9F4-C2B82618687E}" srcOrd="0" destOrd="0" presId="urn:microsoft.com/office/officeart/2005/8/layout/vList5"/>
    <dgm:cxn modelId="{D8208D81-A11A-407B-A1B2-DFD28F5D01D2}" type="presParOf" srcId="{C2DF0346-DCC4-42F7-A9F4-C2B82618687E}" destId="{855A1963-3648-4A32-A656-FE2D69473860}" srcOrd="0" destOrd="0" presId="urn:microsoft.com/office/officeart/2005/8/layout/vList5"/>
    <dgm:cxn modelId="{DEFDFE10-9404-4845-B06D-D443B2F96751}" type="presParOf" srcId="{C2DF0346-DCC4-42F7-A9F4-C2B82618687E}" destId="{62EB8DFA-146B-47B5-AC3E-ED6CDC701A29}" srcOrd="1" destOrd="0" presId="urn:microsoft.com/office/officeart/2005/8/layout/vList5"/>
    <dgm:cxn modelId="{8AA5EBB7-1BF4-43C7-AE4B-978F9CFEFDC4}" type="presParOf" srcId="{E26A4D77-2AE4-46CE-8E59-2A88C6496A68}" destId="{39BD5AB4-9B93-4AA5-B1D0-1FA331C00227}" srcOrd="1" destOrd="0" presId="urn:microsoft.com/office/officeart/2005/8/layout/vList5"/>
    <dgm:cxn modelId="{5BE26871-DAD5-4EFF-8995-179DCA9B59C1}" type="presParOf" srcId="{E26A4D77-2AE4-46CE-8E59-2A88C6496A68}" destId="{0C24DA49-A117-4B3E-B48C-5078FE0B6C7E}" srcOrd="2" destOrd="0" presId="urn:microsoft.com/office/officeart/2005/8/layout/vList5"/>
    <dgm:cxn modelId="{E8C55110-6FCA-4DED-B8A6-7E6364C5B58D}" type="presParOf" srcId="{0C24DA49-A117-4B3E-B48C-5078FE0B6C7E}" destId="{2CA3BA8B-A36F-4D5C-A3AC-8AEDA03D8C24}" srcOrd="0" destOrd="0" presId="urn:microsoft.com/office/officeart/2005/8/layout/vList5"/>
    <dgm:cxn modelId="{445048A4-1F4F-4C24-B180-BDB0906DD631}" type="presParOf" srcId="{0C24DA49-A117-4B3E-B48C-5078FE0B6C7E}" destId="{1444EEB9-A749-45E6-BA7D-42B5194DC4D7}" srcOrd="1" destOrd="0" presId="urn:microsoft.com/office/officeart/2005/8/layout/vList5"/>
    <dgm:cxn modelId="{A204E174-DF11-4136-BE29-BC92A02FAA04}" type="presParOf" srcId="{E26A4D77-2AE4-46CE-8E59-2A88C6496A68}" destId="{C419928C-758E-4A93-BFD6-4008840145D5}" srcOrd="3" destOrd="0" presId="urn:microsoft.com/office/officeart/2005/8/layout/vList5"/>
    <dgm:cxn modelId="{377AE2A5-A7F0-432C-AF8F-E42707AF3A6D}" type="presParOf" srcId="{E26A4D77-2AE4-46CE-8E59-2A88C6496A68}" destId="{DDAA4D03-8B5E-41B4-AAEA-883BDBB54FF1}" srcOrd="4" destOrd="0" presId="urn:microsoft.com/office/officeart/2005/8/layout/vList5"/>
    <dgm:cxn modelId="{32ED3AA4-6460-4A4F-926D-B8624C0A1370}" type="presParOf" srcId="{DDAA4D03-8B5E-41B4-AAEA-883BDBB54FF1}" destId="{5B3196A3-A94B-4175-B871-8DB50E397A5A}" srcOrd="0" destOrd="0" presId="urn:microsoft.com/office/officeart/2005/8/layout/vList5"/>
    <dgm:cxn modelId="{F8923DBB-9143-46B5-ABD9-403C30207E24}" type="presParOf" srcId="{DDAA4D03-8B5E-41B4-AAEA-883BDBB54FF1}" destId="{358B4E2E-24AD-432C-995C-0934DFBD224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1788-24CB-4DCF-9C01-B38437BF9BF8}">
      <dsp:nvSpPr>
        <dsp:cNvPr id="0" name=""/>
        <dsp:cNvSpPr/>
      </dsp:nvSpPr>
      <dsp:spPr>
        <a:xfrm rot="5400000">
          <a:off x="3469107" y="-1218027"/>
          <a:ext cx="1056560" cy="376224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Intuitive and responsive UI for a smooth user experience.</a:t>
          </a:r>
        </a:p>
      </dsp:txBody>
      <dsp:txXfrm rot="-5400000">
        <a:off x="2116264" y="186393"/>
        <a:ext cx="3710670" cy="953406"/>
      </dsp:txXfrm>
    </dsp:sp>
    <dsp:sp modelId="{9EBFD17F-F3E4-4704-8EEF-6C18C6B510D5}">
      <dsp:nvSpPr>
        <dsp:cNvPr id="0" name=""/>
        <dsp:cNvSpPr/>
      </dsp:nvSpPr>
      <dsp:spPr>
        <a:xfrm>
          <a:off x="0" y="2745"/>
          <a:ext cx="2116264" cy="1320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Frontend</a:t>
          </a:r>
          <a:r>
            <a:rPr lang="en-US" sz="2400" kern="1200"/>
            <a:t>:</a:t>
          </a:r>
        </a:p>
      </dsp:txBody>
      <dsp:txXfrm>
        <a:off x="64471" y="67216"/>
        <a:ext cx="1987322" cy="1191758"/>
      </dsp:txXfrm>
    </dsp:sp>
    <dsp:sp modelId="{78E79884-5940-4F7D-86AB-DEC96683167B}">
      <dsp:nvSpPr>
        <dsp:cNvPr id="0" name=""/>
        <dsp:cNvSpPr/>
      </dsp:nvSpPr>
      <dsp:spPr>
        <a:xfrm rot="5400000">
          <a:off x="3469107" y="168708"/>
          <a:ext cx="1056560" cy="3762247"/>
        </a:xfrm>
        <a:prstGeom prst="round2Same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Handles user authentication, code execution, and data processing.</a:t>
          </a:r>
        </a:p>
        <a:p>
          <a:pPr marL="171450" lvl="1" indent="-171450" algn="l" defTabSz="711200">
            <a:lnSpc>
              <a:spcPct val="90000"/>
            </a:lnSpc>
            <a:spcBef>
              <a:spcPct val="0"/>
            </a:spcBef>
            <a:spcAft>
              <a:spcPct val="15000"/>
            </a:spcAft>
            <a:buChar char="•"/>
          </a:pPr>
          <a:r>
            <a:rPr lang="en-US" sz="1600" kern="1200"/>
            <a:t>Secure handling of financial transactions.</a:t>
          </a:r>
        </a:p>
      </dsp:txBody>
      <dsp:txXfrm rot="-5400000">
        <a:off x="2116264" y="1573129"/>
        <a:ext cx="3710670" cy="953406"/>
      </dsp:txXfrm>
    </dsp:sp>
    <dsp:sp modelId="{3B440BF6-D841-4F72-8353-158F82FFC25C}">
      <dsp:nvSpPr>
        <dsp:cNvPr id="0" name=""/>
        <dsp:cNvSpPr/>
      </dsp:nvSpPr>
      <dsp:spPr>
        <a:xfrm>
          <a:off x="0" y="1389481"/>
          <a:ext cx="2116264" cy="13207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Backend</a:t>
          </a:r>
          <a:r>
            <a:rPr lang="en-US" sz="2400" kern="1200"/>
            <a:t>:</a:t>
          </a:r>
        </a:p>
      </dsp:txBody>
      <dsp:txXfrm>
        <a:off x="64471" y="1453952"/>
        <a:ext cx="1987322" cy="1191758"/>
      </dsp:txXfrm>
    </dsp:sp>
    <dsp:sp modelId="{25BE002B-CEF9-42E0-A072-18E9246F8D3F}">
      <dsp:nvSpPr>
        <dsp:cNvPr id="0" name=""/>
        <dsp:cNvSpPr/>
      </dsp:nvSpPr>
      <dsp:spPr>
        <a:xfrm rot="5400000">
          <a:off x="3469107" y="1555444"/>
          <a:ext cx="1056560" cy="3762247"/>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Stores user data, problems, solutions, and transaction records.</a:t>
          </a:r>
        </a:p>
      </dsp:txBody>
      <dsp:txXfrm rot="-5400000">
        <a:off x="2116264" y="2959865"/>
        <a:ext cx="3710670" cy="953406"/>
      </dsp:txXfrm>
    </dsp:sp>
    <dsp:sp modelId="{250A8928-3001-4782-8A76-17948E98692D}">
      <dsp:nvSpPr>
        <dsp:cNvPr id="0" name=""/>
        <dsp:cNvSpPr/>
      </dsp:nvSpPr>
      <dsp:spPr>
        <a:xfrm>
          <a:off x="0" y="2776217"/>
          <a:ext cx="2116264" cy="13207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Database</a:t>
          </a:r>
          <a:r>
            <a:rPr lang="en-US" sz="2400" kern="1200"/>
            <a:t>:</a:t>
          </a:r>
        </a:p>
      </dsp:txBody>
      <dsp:txXfrm>
        <a:off x="64471" y="2840688"/>
        <a:ext cx="1987322" cy="1191758"/>
      </dsp:txXfrm>
    </dsp:sp>
    <dsp:sp modelId="{531A781A-B997-4827-B3C5-49BB751E4D87}">
      <dsp:nvSpPr>
        <dsp:cNvPr id="0" name=""/>
        <dsp:cNvSpPr/>
      </dsp:nvSpPr>
      <dsp:spPr>
        <a:xfrm rot="5400000">
          <a:off x="3469107" y="2942179"/>
          <a:ext cx="1056560" cy="376224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Isolated environment for safe execution of user-submitted SQL queries </a:t>
          </a:r>
        </a:p>
      </dsp:txBody>
      <dsp:txXfrm rot="-5400000">
        <a:off x="2116264" y="4346600"/>
        <a:ext cx="3710670" cy="953406"/>
      </dsp:txXfrm>
    </dsp:sp>
    <dsp:sp modelId="{AAEB4C18-F775-47A6-BCEC-D52340013184}">
      <dsp:nvSpPr>
        <dsp:cNvPr id="0" name=""/>
        <dsp:cNvSpPr/>
      </dsp:nvSpPr>
      <dsp:spPr>
        <a:xfrm>
          <a:off x="0" y="4162953"/>
          <a:ext cx="2116264" cy="1320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Code Execution Environment</a:t>
          </a:r>
          <a:r>
            <a:rPr lang="en-US" sz="2400" kern="1200"/>
            <a:t>:</a:t>
          </a:r>
        </a:p>
      </dsp:txBody>
      <dsp:txXfrm>
        <a:off x="64471" y="4227424"/>
        <a:ext cx="1987322" cy="1191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B8DFA-146B-47B5-AC3E-ED6CDC701A29}">
      <dsp:nvSpPr>
        <dsp:cNvPr id="0" name=""/>
        <dsp:cNvSpPr/>
      </dsp:nvSpPr>
      <dsp:spPr>
        <a:xfrm rot="5400000">
          <a:off x="3290156" y="-994405"/>
          <a:ext cx="1414462" cy="376224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Build foundational SQL skills through guided exercises.</a:t>
          </a:r>
        </a:p>
      </dsp:txBody>
      <dsp:txXfrm rot="-5400000">
        <a:off x="2116264" y="248535"/>
        <a:ext cx="3693199" cy="1276366"/>
      </dsp:txXfrm>
    </dsp:sp>
    <dsp:sp modelId="{855A1963-3648-4A32-A656-FE2D69473860}">
      <dsp:nvSpPr>
        <dsp:cNvPr id="0" name=""/>
        <dsp:cNvSpPr/>
      </dsp:nvSpPr>
      <dsp:spPr>
        <a:xfrm>
          <a:off x="0" y="2678"/>
          <a:ext cx="2116264" cy="17680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a:t>For Beginners</a:t>
          </a:r>
          <a:r>
            <a:rPr lang="en-US" sz="2300" kern="1200"/>
            <a:t>:</a:t>
          </a:r>
        </a:p>
      </dsp:txBody>
      <dsp:txXfrm>
        <a:off x="86310" y="88988"/>
        <a:ext cx="1943644" cy="1595458"/>
      </dsp:txXfrm>
    </dsp:sp>
    <dsp:sp modelId="{1444EEB9-A749-45E6-BA7D-42B5194DC4D7}">
      <dsp:nvSpPr>
        <dsp:cNvPr id="0" name=""/>
        <dsp:cNvSpPr/>
      </dsp:nvSpPr>
      <dsp:spPr>
        <a:xfrm rot="5400000">
          <a:off x="3290156" y="862076"/>
          <a:ext cx="1414462" cy="376224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A platform to test advanced SQL knowledge and prepare for real-world scenarios.</a:t>
          </a:r>
        </a:p>
      </dsp:txBody>
      <dsp:txXfrm rot="-5400000">
        <a:off x="2116264" y="2105016"/>
        <a:ext cx="3693199" cy="1276366"/>
      </dsp:txXfrm>
    </dsp:sp>
    <dsp:sp modelId="{2CA3BA8B-A36F-4D5C-A3AC-8AEDA03D8C24}">
      <dsp:nvSpPr>
        <dsp:cNvPr id="0" name=""/>
        <dsp:cNvSpPr/>
      </dsp:nvSpPr>
      <dsp:spPr>
        <a:xfrm>
          <a:off x="0" y="1859160"/>
          <a:ext cx="2116264" cy="176807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a:t>For Professionals</a:t>
          </a:r>
          <a:r>
            <a:rPr lang="en-US" sz="2300" kern="1200"/>
            <a:t>:</a:t>
          </a:r>
        </a:p>
      </dsp:txBody>
      <dsp:txXfrm>
        <a:off x="86310" y="1945470"/>
        <a:ext cx="1943644" cy="1595458"/>
      </dsp:txXfrm>
    </dsp:sp>
    <dsp:sp modelId="{358B4E2E-24AD-432C-995C-0934DFBD2241}">
      <dsp:nvSpPr>
        <dsp:cNvPr id="0" name=""/>
        <dsp:cNvSpPr/>
      </dsp:nvSpPr>
      <dsp:spPr>
        <a:xfrm rot="5400000">
          <a:off x="3290156" y="2718558"/>
          <a:ext cx="1414462" cy="376224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A secure and engaging environment to continuously improve and showcase SQL expertise.</a:t>
          </a:r>
        </a:p>
      </dsp:txBody>
      <dsp:txXfrm rot="-5400000">
        <a:off x="2116264" y="3961498"/>
        <a:ext cx="3693199" cy="1276366"/>
      </dsp:txXfrm>
    </dsp:sp>
    <dsp:sp modelId="{5B3196A3-A94B-4175-B871-8DB50E397A5A}">
      <dsp:nvSpPr>
        <dsp:cNvPr id="0" name=""/>
        <dsp:cNvSpPr/>
      </dsp:nvSpPr>
      <dsp:spPr>
        <a:xfrm>
          <a:off x="0" y="3715642"/>
          <a:ext cx="2116264" cy="176807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a:t>For All Users</a:t>
          </a:r>
          <a:r>
            <a:rPr lang="en-US" sz="2300" kern="1200"/>
            <a:t>:</a:t>
          </a:r>
        </a:p>
      </dsp:txBody>
      <dsp:txXfrm>
        <a:off x="86310" y="3801952"/>
        <a:ext cx="1943644" cy="15954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C9E68-281D-4D55-A5CD-B7A402CF0DE7}" type="datetimeFigureOut">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0FFA9E-22B1-4FA8-8CE3-49E5D31DA67D}" type="slidenum">
              <a:t>‹#›</a:t>
            </a:fld>
            <a:endParaRPr lang="en-US"/>
          </a:p>
        </p:txBody>
      </p:sp>
    </p:spTree>
    <p:extLst>
      <p:ext uri="{BB962C8B-B14F-4D97-AF65-F5344CB8AC3E}">
        <p14:creationId xmlns:p14="http://schemas.microsoft.com/office/powerpoint/2010/main" val="389583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225E-06E2-4AFC-9742-19CE7FC85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C3FEBE-B22A-4565-B5A0-311CFA757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FC0529-34EF-460C-AE7E-44F550E2A63E}"/>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B9E2EE2B-123D-45CD-8CB0-F8F903135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98B84-9F61-408B-B542-27161B60C48F}"/>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55090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58E3-DC3A-4632-9DCD-BC25A7B57E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CF31EE-AEAE-452E-85D7-BEDDFC51C9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E6C28-CBEB-40E8-8B8C-D6F7B2EC6C8A}"/>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B959A5BA-BBB3-41B4-A341-9725A3B01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FA890-6B77-42A0-B3C8-554A440654D8}"/>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3264252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71AE2C-54B4-42E6-AC79-C2B38E3CB0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D19240-1FA8-4034-906A-7B1A4677D2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1304A-D619-44C3-BFC6-F92901E0F265}"/>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FF438AA5-6D01-4DA3-9FB0-2F78D4C74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A40D6-A241-45F5-85B7-885BC6DE5787}"/>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4251245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53882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8411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5876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F7A8-344B-4FBB-8656-A640D0886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68C12-600E-47EE-81A9-B62FCE3065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78B35-CFF6-4A20-A8F1-9B2C3AA286AC}"/>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D146E9AD-1034-4B62-ABAE-2195D7938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8E851-9275-4F23-9F9B-4E184061E4BA}"/>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427982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72C5-E670-4A06-B79F-5FCDF68703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E5870-3347-459B-BFBE-8030D6AB2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114C1E-A97D-41C9-8E02-09099B89D3E6}"/>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DEAA73F8-9494-4BE6-AE7E-14BD98A4A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B7BEB-45B2-48D9-9BA6-8709A04284E7}"/>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421044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5F55-D572-432F-9E85-04274795A4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FF5D9-4637-4FAC-BA1C-C0F877CA09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B4EDF6-2843-45DE-8C8E-2147430DD1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B79049-2DDA-497D-AE90-B69D26E0D0AF}"/>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6" name="Footer Placeholder 5">
            <a:extLst>
              <a:ext uri="{FF2B5EF4-FFF2-40B4-BE49-F238E27FC236}">
                <a16:creationId xmlns:a16="http://schemas.microsoft.com/office/drawing/2014/main" id="{214B8C02-5C1B-4692-AE0D-28DD715E3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FBC336-88D6-427E-B057-F222EE9BD435}"/>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86542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409F7-6BFB-41A5-B099-D72D99F058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864BC9-4955-4822-A986-34DC552D1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D9D5EE-EECD-47CC-91DB-01E17275F8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2CB55E-DFF4-488B-96CA-D232EE4EE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EDEEFA-159A-45F7-B196-0524572DD3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B48FA8-3FB2-430E-B4FF-FC6FB9ED3876}"/>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8" name="Footer Placeholder 7">
            <a:extLst>
              <a:ext uri="{FF2B5EF4-FFF2-40B4-BE49-F238E27FC236}">
                <a16:creationId xmlns:a16="http://schemas.microsoft.com/office/drawing/2014/main" id="{EDB8FC67-C26A-4132-8C06-05EAF86535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EE0B2-844A-4A13-B657-B4DFB21A5893}"/>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058136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C920-B5A4-43FD-A331-827AA6849C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69B12-58F1-4EC7-A750-5EA2B586C1E7}"/>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4" name="Footer Placeholder 3">
            <a:extLst>
              <a:ext uri="{FF2B5EF4-FFF2-40B4-BE49-F238E27FC236}">
                <a16:creationId xmlns:a16="http://schemas.microsoft.com/office/drawing/2014/main" id="{7FC59403-9084-416B-A9DB-87810B9588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AD0902-82F0-467D-81BB-614FC20E1159}"/>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05263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8F019-8003-4C41-A1AC-E45CCBB1747E}"/>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3" name="Footer Placeholder 2">
            <a:extLst>
              <a:ext uri="{FF2B5EF4-FFF2-40B4-BE49-F238E27FC236}">
                <a16:creationId xmlns:a16="http://schemas.microsoft.com/office/drawing/2014/main" id="{2EF44808-E0D0-4039-800C-D3CB9D03F5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D14676-2C28-45B4-A101-F4D265017DE3}"/>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314765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6E1A-CD73-41C2-A406-85734E2F4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28FB0A-C813-4C9E-B360-7B36D0390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4E611F-B1C7-4FDC-8D8D-E29E7F9E3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C9A466-AF9C-4CEF-9BF8-09B29F1E196D}"/>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6" name="Footer Placeholder 5">
            <a:extLst>
              <a:ext uri="{FF2B5EF4-FFF2-40B4-BE49-F238E27FC236}">
                <a16:creationId xmlns:a16="http://schemas.microsoft.com/office/drawing/2014/main" id="{2303B872-FBB7-4ED7-A1C8-F2B17B80B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EE8B3-A203-4DB0-9AB0-ACDF94ABF720}"/>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49944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0524-6097-4BFA-AF43-DE2EA5585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6A6D93-14B0-4A79-A7A1-668E57E449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9263C0-D02D-4DD6-8174-398E727A9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2EAF62-A425-4A33-9010-EBE197A82017}"/>
              </a:ext>
            </a:extLst>
          </p:cNvPr>
          <p:cNvSpPr>
            <a:spLocks noGrp="1"/>
          </p:cNvSpPr>
          <p:nvPr>
            <p:ph type="dt" sz="half" idx="10"/>
          </p:nvPr>
        </p:nvSpPr>
        <p:spPr/>
        <p:txBody>
          <a:bodyPr/>
          <a:lstStyle/>
          <a:p>
            <a:fld id="{9EE43BA8-9AA5-403E-AC5A-9BB48E621215}" type="datetimeFigureOut">
              <a:rPr lang="en-US" smtClean="0"/>
              <a:t>12/4/2024</a:t>
            </a:fld>
            <a:endParaRPr lang="en-US"/>
          </a:p>
        </p:txBody>
      </p:sp>
      <p:sp>
        <p:nvSpPr>
          <p:cNvPr id="6" name="Footer Placeholder 5">
            <a:extLst>
              <a:ext uri="{FF2B5EF4-FFF2-40B4-BE49-F238E27FC236}">
                <a16:creationId xmlns:a16="http://schemas.microsoft.com/office/drawing/2014/main" id="{DF68BD27-314A-4CFC-9D6A-C919ED98A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6D687A-E12D-461E-8876-F5CFD9797C6C}"/>
              </a:ext>
            </a:extLst>
          </p:cNvPr>
          <p:cNvSpPr>
            <a:spLocks noGrp="1"/>
          </p:cNvSpPr>
          <p:nvPr>
            <p:ph type="sldNum" sz="quarter" idx="12"/>
          </p:nvPr>
        </p:nvSpPr>
        <p:spPr/>
        <p:txBody>
          <a:bodyPr/>
          <a:lstStyle/>
          <a:p>
            <a:fld id="{50AF010D-BD01-474F-9FD4-9B7C06DE5792}" type="slidenum">
              <a:rPr lang="en-US" smtClean="0"/>
              <a:t>‹#›</a:t>
            </a:fld>
            <a:endParaRPr lang="en-US"/>
          </a:p>
        </p:txBody>
      </p:sp>
    </p:spTree>
    <p:extLst>
      <p:ext uri="{BB962C8B-B14F-4D97-AF65-F5344CB8AC3E}">
        <p14:creationId xmlns:p14="http://schemas.microsoft.com/office/powerpoint/2010/main" val="144092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8F9B7-091E-4952-84A7-A8A6D3000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61430-15C9-4A41-B916-E61B89E80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3BF69-BC50-4839-A007-9F89B78B3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43BA8-9AA5-403E-AC5A-9BB48E621215}" type="datetimeFigureOut">
              <a:rPr lang="en-US" smtClean="0"/>
              <a:t>12/4/2024</a:t>
            </a:fld>
            <a:endParaRPr lang="en-US"/>
          </a:p>
        </p:txBody>
      </p:sp>
      <p:sp>
        <p:nvSpPr>
          <p:cNvPr id="5" name="Footer Placeholder 4">
            <a:extLst>
              <a:ext uri="{FF2B5EF4-FFF2-40B4-BE49-F238E27FC236}">
                <a16:creationId xmlns:a16="http://schemas.microsoft.com/office/drawing/2014/main" id="{786C520A-1774-4FA5-B2BE-55C3B628D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B8BB1-96C6-491A-AB1F-D27580FF1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F010D-BD01-474F-9FD4-9B7C06DE5792}" type="slidenum">
              <a:rPr lang="en-US" smtClean="0"/>
              <a:t>‹#›</a:t>
            </a:fld>
            <a:endParaRPr lang="en-US"/>
          </a:p>
        </p:txBody>
      </p:sp>
    </p:spTree>
    <p:extLst>
      <p:ext uri="{BB962C8B-B14F-4D97-AF65-F5344CB8AC3E}">
        <p14:creationId xmlns:p14="http://schemas.microsoft.com/office/powerpoint/2010/main" val="56875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ata concept">
            <a:extLst>
              <a:ext uri="{FF2B5EF4-FFF2-40B4-BE49-F238E27FC236}">
                <a16:creationId xmlns:a16="http://schemas.microsoft.com/office/drawing/2014/main" id="{B90E71F5-2844-CB48-AD48-A0E49F2BDE64}"/>
              </a:ext>
            </a:extLst>
          </p:cNvPr>
          <p:cNvPicPr>
            <a:picLocks noChangeAspect="1"/>
          </p:cNvPicPr>
          <p:nvPr/>
        </p:nvPicPr>
        <p:blipFill>
          <a:blip r:embed="rId2"/>
          <a:srcRect r="13812" b="908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CABFA-8D99-91B7-1FBB-256E37B557A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CODE CHASE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69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86D85CB-61C7-4C21-A873-9B9F62D008EA}"/>
              </a:ext>
            </a:extLst>
          </p:cNvPr>
          <p:cNvSpPr>
            <a:spLocks noGrp="1"/>
          </p:cNvSpPr>
          <p:nvPr>
            <p:ph type="title"/>
          </p:nvPr>
        </p:nvSpPr>
        <p:spPr>
          <a:xfrm>
            <a:off x="1295400" y="669925"/>
            <a:ext cx="4800600" cy="1325563"/>
          </a:xfrm>
        </p:spPr>
        <p:txBody>
          <a:bodyPr anchor="b">
            <a:normAutofit/>
          </a:bodyPr>
          <a:lstStyle/>
          <a:p>
            <a:r>
              <a:rPr lang="en-US" sz="2800" b="1">
                <a:solidFill>
                  <a:schemeClr val="bg1"/>
                </a:solidFill>
              </a:rPr>
              <a:t>3. Payment and Premium Features</a:t>
            </a:r>
            <a:br>
              <a:rPr lang="en-US" sz="2800" b="1">
                <a:solidFill>
                  <a:schemeClr val="bg1"/>
                </a:solidFill>
              </a:rPr>
            </a:br>
            <a:endParaRPr lang="en-US" sz="2800">
              <a:solidFill>
                <a:schemeClr val="bg1"/>
              </a:solidFill>
            </a:endParaRPr>
          </a:p>
        </p:txBody>
      </p:sp>
      <p:cxnSp>
        <p:nvCxnSpPr>
          <p:cNvPr id="32" name="Straight Connector 3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3EB2BF-4507-4D33-9856-651B13D5DD7D}"/>
              </a:ext>
            </a:extLst>
          </p:cNvPr>
          <p:cNvSpPr>
            <a:spLocks noGrp="1"/>
          </p:cNvSpPr>
          <p:nvPr>
            <p:ph idx="1"/>
          </p:nvPr>
        </p:nvSpPr>
        <p:spPr>
          <a:xfrm>
            <a:off x="1295400" y="2288833"/>
            <a:ext cx="4800600" cy="3711571"/>
          </a:xfrm>
        </p:spPr>
        <p:txBody>
          <a:bodyPr>
            <a:normAutofit/>
          </a:bodyPr>
          <a:lstStyle/>
          <a:p>
            <a:pPr lvl="0"/>
            <a:r>
              <a:rPr lang="en-US" sz="2000" b="1">
                <a:solidFill>
                  <a:schemeClr val="bg1"/>
                </a:solidFill>
              </a:rPr>
              <a:t>Payment Gateway</a:t>
            </a:r>
            <a:r>
              <a:rPr lang="en-US" sz="2000">
                <a:solidFill>
                  <a:schemeClr val="bg1"/>
                </a:solidFill>
              </a:rPr>
              <a:t>:</a:t>
            </a:r>
          </a:p>
          <a:p>
            <a:pPr lvl="1"/>
            <a:r>
              <a:rPr lang="en-US" sz="2000">
                <a:solidFill>
                  <a:schemeClr val="bg1"/>
                </a:solidFill>
              </a:rPr>
              <a:t>Secure integration with payment providers (e.g., Stripe, PayPal) for processing subscriptions or one-time payments.</a:t>
            </a:r>
          </a:p>
          <a:p>
            <a:pPr marL="0" indent="0">
              <a:buNone/>
            </a:pPr>
            <a:endParaRPr lang="en-US" sz="2000">
              <a:solidFill>
                <a:schemeClr val="bg1"/>
              </a:solidFill>
            </a:endParaRPr>
          </a:p>
        </p:txBody>
      </p:sp>
      <p:pic>
        <p:nvPicPr>
          <p:cNvPr id="4" name="Picture 3">
            <a:extLst>
              <a:ext uri="{FF2B5EF4-FFF2-40B4-BE49-F238E27FC236}">
                <a16:creationId xmlns:a16="http://schemas.microsoft.com/office/drawing/2014/main" id="{7867C4BF-A0CC-4369-A8ED-8AA0419F76F3}"/>
              </a:ext>
            </a:extLst>
          </p:cNvPr>
          <p:cNvPicPr/>
          <p:nvPr/>
        </p:nvPicPr>
        <p:blipFill>
          <a:blip r:embed="rId2">
            <a:extLst>
              <a:ext uri="{28A0092B-C50C-407E-A947-70E740481C1C}">
                <a14:useLocalDpi xmlns:a14="http://schemas.microsoft.com/office/drawing/2010/main" val="0"/>
              </a:ext>
            </a:extLst>
          </a:blip>
          <a:stretch>
            <a:fillRect/>
          </a:stretch>
        </p:blipFill>
        <p:spPr>
          <a:xfrm>
            <a:off x="6945032" y="2294856"/>
            <a:ext cx="4606437" cy="2246189"/>
          </a:xfrm>
          <a:prstGeom prst="rect">
            <a:avLst/>
          </a:prstGeom>
        </p:spPr>
      </p:pic>
      <p:cxnSp>
        <p:nvCxnSpPr>
          <p:cNvPr id="33" name="Straight Connector 3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8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6F0E8F-AA45-42E2-A832-83E08975FF9C}"/>
              </a:ext>
            </a:extLst>
          </p:cNvPr>
          <p:cNvSpPr>
            <a:spLocks noGrp="1"/>
          </p:cNvSpPr>
          <p:nvPr>
            <p:ph type="title"/>
          </p:nvPr>
        </p:nvSpPr>
        <p:spPr>
          <a:xfrm>
            <a:off x="1225292" y="1450655"/>
            <a:ext cx="3932030" cy="3956690"/>
          </a:xfrm>
        </p:spPr>
        <p:txBody>
          <a:bodyPr anchor="ctr">
            <a:normAutofit/>
          </a:bodyPr>
          <a:lstStyle/>
          <a:p>
            <a:r>
              <a:rPr lang="en-US" sz="5600" b="1">
                <a:solidFill>
                  <a:schemeClr val="bg1"/>
                </a:solidFill>
              </a:rPr>
              <a:t>4. Technical Stack (Implied by Features)</a:t>
            </a:r>
            <a:br>
              <a:rPr lang="en-US" sz="5600" b="1">
                <a:solidFill>
                  <a:schemeClr val="bg1"/>
                </a:solidFill>
              </a:rPr>
            </a:br>
            <a:endParaRPr lang="en-US" sz="5600">
              <a:solidFill>
                <a:schemeClr val="bg1"/>
              </a:solidFill>
            </a:endParaRPr>
          </a:p>
        </p:txBody>
      </p:sp>
      <p:cxnSp>
        <p:nvCxnSpPr>
          <p:cNvPr id="22" name="Straight Connector 2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103B225D-B7E5-477F-D1C9-47E4F77BD886}"/>
              </a:ext>
            </a:extLst>
          </p:cNvPr>
          <p:cNvGraphicFramePr>
            <a:graphicFrameLocks noGrp="1"/>
          </p:cNvGraphicFramePr>
          <p:nvPr>
            <p:ph idx="1"/>
            <p:extLst>
              <p:ext uri="{D42A27DB-BD31-4B8C-83A1-F6EECF244321}">
                <p14:modId xmlns:p14="http://schemas.microsoft.com/office/powerpoint/2010/main" val="1068822461"/>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54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CFCF373-4F1F-4CB4-B131-F599DA9F7C52}"/>
              </a:ext>
            </a:extLst>
          </p:cNvPr>
          <p:cNvSpPr>
            <a:spLocks noGrp="1"/>
          </p:cNvSpPr>
          <p:nvPr>
            <p:ph type="title"/>
          </p:nvPr>
        </p:nvSpPr>
        <p:spPr>
          <a:xfrm>
            <a:off x="1225292" y="1450655"/>
            <a:ext cx="3932030" cy="3956690"/>
          </a:xfrm>
        </p:spPr>
        <p:txBody>
          <a:bodyPr anchor="ctr">
            <a:normAutofit/>
          </a:bodyPr>
          <a:lstStyle/>
          <a:p>
            <a:r>
              <a:rPr lang="en-US" sz="6200" b="1">
                <a:solidFill>
                  <a:schemeClr val="bg1"/>
                </a:solidFill>
              </a:rPr>
              <a:t>5. Value Proposition</a:t>
            </a:r>
            <a:endParaRPr lang="en-US" sz="6200">
              <a:solidFill>
                <a:schemeClr val="bg1"/>
              </a:solidFill>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C47AE3F-0FE9-2035-D15C-82E803BA9EBC}"/>
              </a:ext>
            </a:extLst>
          </p:cNvPr>
          <p:cNvGraphicFramePr>
            <a:graphicFrameLocks noGrp="1"/>
          </p:cNvGraphicFramePr>
          <p:nvPr>
            <p:ph idx="1"/>
            <p:extLst>
              <p:ext uri="{D42A27DB-BD31-4B8C-83A1-F6EECF244321}">
                <p14:modId xmlns:p14="http://schemas.microsoft.com/office/powerpoint/2010/main" val="4280748933"/>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59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0E1F5B4-4DBF-4403-B0C3-36A966F92704}"/>
              </a:ext>
            </a:extLst>
          </p:cNvPr>
          <p:cNvSpPr>
            <a:spLocks noGrp="1"/>
          </p:cNvSpPr>
          <p:nvPr>
            <p:ph type="title"/>
          </p:nvPr>
        </p:nvSpPr>
        <p:spPr>
          <a:xfrm>
            <a:off x="1020467" y="1379802"/>
            <a:ext cx="4707671" cy="645491"/>
          </a:xfrm>
        </p:spPr>
        <p:txBody>
          <a:bodyPr vert="horz" lIns="91440" tIns="45720" rIns="91440" bIns="45720" rtlCol="0" anchor="b">
            <a:normAutofit/>
          </a:bodyPr>
          <a:lstStyle/>
          <a:p>
            <a:r>
              <a:rPr lang="en-US" sz="3800" b="1" kern="1200">
                <a:solidFill>
                  <a:schemeClr val="bg1"/>
                </a:solidFill>
                <a:latin typeface="+mj-lt"/>
                <a:ea typeface="+mj-ea"/>
                <a:cs typeface="+mj-cs"/>
              </a:rPr>
              <a:t>DATA FLOW</a:t>
            </a:r>
          </a:p>
        </p:txBody>
      </p:sp>
      <p:sp>
        <p:nvSpPr>
          <p:cNvPr id="6" name="Rectangle 5">
            <a:extLst>
              <a:ext uri="{FF2B5EF4-FFF2-40B4-BE49-F238E27FC236}">
                <a16:creationId xmlns:a16="http://schemas.microsoft.com/office/drawing/2014/main" id="{B4440853-6A6E-4CEB-8E76-E50860A5CB23}"/>
              </a:ext>
            </a:extLst>
          </p:cNvPr>
          <p:cNvSpPr/>
          <p:nvPr/>
        </p:nvSpPr>
        <p:spPr>
          <a:xfrm>
            <a:off x="684000" y="2267062"/>
            <a:ext cx="3243047" cy="3800375"/>
          </a:xfrm>
          <a:prstGeom prst="rect">
            <a:avLst/>
          </a:prstGeom>
        </p:spPr>
        <p:txBody>
          <a:bodyPr vert="horz" lIns="91440" tIns="45720" rIns="91440" bIns="45720" rtlCol="0" anchor="t">
            <a:normAutofit/>
          </a:bodyPr>
          <a:lstStyle/>
          <a:p>
            <a:pPr marL="285750" indent="-285750">
              <a:lnSpc>
                <a:spcPct val="90000"/>
              </a:lnSpc>
              <a:spcBef>
                <a:spcPts val="1595"/>
              </a:spcBef>
              <a:spcAft>
                <a:spcPts val="1595"/>
              </a:spcAft>
              <a:buFont typeface="Arial"/>
              <a:buChar char="•"/>
            </a:pPr>
            <a:r>
              <a:rPr lang="en-US" sz="1400" dirty="0">
                <a:solidFill>
                  <a:schemeClr val="bg1"/>
                </a:solidFill>
                <a:latin typeface="Arial"/>
                <a:cs typeface="Arial"/>
              </a:rPr>
              <a:t>User logs in/registers → Credentials validated via MFA -&gt; Stored in User Database.</a:t>
            </a:r>
            <a:endParaRPr lang="en-US" dirty="0">
              <a:solidFill>
                <a:schemeClr val="bg1"/>
              </a:solidFill>
              <a:ea typeface="Calibri" panose="020F0502020204030204"/>
              <a:cs typeface="Calibri" panose="020F0502020204030204"/>
            </a:endParaRPr>
          </a:p>
          <a:p>
            <a:pPr marL="285750" indent="-285750">
              <a:lnSpc>
                <a:spcPct val="90000"/>
              </a:lnSpc>
              <a:spcBef>
                <a:spcPts val="1595"/>
              </a:spcBef>
              <a:spcAft>
                <a:spcPts val="1595"/>
              </a:spcAft>
              <a:buFont typeface="Arial"/>
              <a:buChar char="•"/>
            </a:pPr>
            <a:r>
              <a:rPr lang="en-US" sz="1400" dirty="0">
                <a:solidFill>
                  <a:schemeClr val="bg1"/>
                </a:solidFill>
                <a:latin typeface="Arial"/>
                <a:cs typeface="Arial"/>
              </a:rPr>
              <a:t>User selects a problem → Data retrieved from SQL Problem Database.</a:t>
            </a:r>
            <a:endParaRPr lang="en-US" dirty="0">
              <a:solidFill>
                <a:schemeClr val="bg1"/>
              </a:solidFill>
              <a:latin typeface="Calibri"/>
              <a:ea typeface="Calibri"/>
              <a:cs typeface="Calibri"/>
            </a:endParaRPr>
          </a:p>
          <a:p>
            <a:pPr marL="285750" indent="-285750">
              <a:lnSpc>
                <a:spcPct val="90000"/>
              </a:lnSpc>
              <a:spcBef>
                <a:spcPts val="1595"/>
              </a:spcBef>
              <a:spcAft>
                <a:spcPts val="1595"/>
              </a:spcAft>
              <a:buFont typeface="Arial"/>
              <a:buChar char="•"/>
            </a:pPr>
            <a:r>
              <a:rPr lang="en-US" sz="1400" dirty="0">
                <a:solidFill>
                  <a:schemeClr val="bg1"/>
                </a:solidFill>
                <a:latin typeface="Arial"/>
                <a:cs typeface="Arial"/>
              </a:rPr>
              <a:t>User submits output → Validated through Validation Module.</a:t>
            </a:r>
            <a:endParaRPr lang="en-US" sz="1200" dirty="0">
              <a:solidFill>
                <a:schemeClr val="bg1"/>
              </a:solidFill>
              <a:latin typeface="Arial"/>
              <a:cs typeface="Arial"/>
            </a:endParaRPr>
          </a:p>
          <a:p>
            <a:pPr marL="285750" indent="-285750">
              <a:lnSpc>
                <a:spcPct val="90000"/>
              </a:lnSpc>
              <a:spcBef>
                <a:spcPts val="1595"/>
              </a:spcBef>
              <a:spcAft>
                <a:spcPts val="1595"/>
              </a:spcAft>
              <a:buFont typeface="Arial"/>
              <a:buChar char="•"/>
            </a:pPr>
            <a:r>
              <a:rPr lang="en-US" sz="1400" dirty="0">
                <a:solidFill>
                  <a:schemeClr val="bg1"/>
                </a:solidFill>
                <a:latin typeface="Arial"/>
                <a:cs typeface="Arial"/>
              </a:rPr>
              <a:t>User initiates payment → Processed via Payment Gateway → Subscription updated.</a:t>
            </a:r>
            <a:br>
              <a:rPr lang="en-US" sz="1400" dirty="0">
                <a:latin typeface="Arial"/>
                <a:cs typeface="Arial"/>
              </a:rPr>
            </a:br>
            <a:endParaRPr lang="en-US" sz="1200">
              <a:solidFill>
                <a:schemeClr val="bg1"/>
              </a:solidFill>
              <a:latin typeface="Arial"/>
              <a:cs typeface="Arial"/>
            </a:endParaRPr>
          </a:p>
          <a:p>
            <a:pPr marL="342900" marR="0" lvl="0" indent="-228600">
              <a:lnSpc>
                <a:spcPct val="90000"/>
              </a:lnSpc>
              <a:spcBef>
                <a:spcPts val="0"/>
              </a:spcBef>
              <a:spcAft>
                <a:spcPts val="0"/>
              </a:spcAft>
              <a:buFont typeface="Arial" panose="020B0604020202020204" pitchFamily="34" charset="0"/>
              <a:buChar char="•"/>
            </a:pPr>
            <a:endParaRPr lang="en-US" sz="1200" dirty="0">
              <a:solidFill>
                <a:schemeClr val="bg1"/>
              </a:solidFill>
              <a:effectLst/>
              <a:latin typeface="Arial"/>
              <a:cs typeface="Arial"/>
            </a:endParaRPr>
          </a:p>
        </p:txBody>
      </p:sp>
      <p:sp>
        <p:nvSpPr>
          <p:cNvPr id="52" name="Rectangle 5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092D6E3-BE48-BEDF-977B-0218BDAF33D7}"/>
              </a:ext>
            </a:extLst>
          </p:cNvPr>
          <p:cNvPicPr>
            <a:picLocks noGrp="1" noChangeAspect="1"/>
          </p:cNvPicPr>
          <p:nvPr>
            <p:ph idx="1"/>
          </p:nvPr>
        </p:nvPicPr>
        <p:blipFill>
          <a:blip r:embed="rId2"/>
          <a:stretch>
            <a:fillRect/>
          </a:stretch>
        </p:blipFill>
        <p:spPr>
          <a:xfrm>
            <a:off x="3930209" y="1162873"/>
            <a:ext cx="7975023" cy="4481080"/>
          </a:xfrm>
        </p:spPr>
      </p:pic>
    </p:spTree>
    <p:extLst>
      <p:ext uri="{BB962C8B-B14F-4D97-AF65-F5344CB8AC3E}">
        <p14:creationId xmlns:p14="http://schemas.microsoft.com/office/powerpoint/2010/main" val="338889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CE4D5AE-FA5C-4CFE-8E37-23DE83C7BC61}"/>
              </a:ext>
            </a:extLst>
          </p:cNvPr>
          <p:cNvSpPr>
            <a:spLocks noGrp="1"/>
          </p:cNvSpPr>
          <p:nvPr>
            <p:ph type="title"/>
          </p:nvPr>
        </p:nvSpPr>
        <p:spPr>
          <a:xfrm>
            <a:off x="1020467" y="1397120"/>
            <a:ext cx="4707671" cy="1225650"/>
          </a:xfrm>
        </p:spPr>
        <p:txBody>
          <a:bodyPr anchor="b">
            <a:normAutofit/>
          </a:bodyPr>
          <a:lstStyle/>
          <a:p>
            <a:r>
              <a:rPr lang="en-US" sz="3500" b="1">
                <a:solidFill>
                  <a:schemeClr val="bg1"/>
                </a:solidFill>
              </a:rPr>
              <a:t>Vulnerability Assessment  </a:t>
            </a:r>
            <a:br>
              <a:rPr lang="en-US" sz="3500" b="1">
                <a:solidFill>
                  <a:schemeClr val="bg1"/>
                </a:solidFill>
              </a:rPr>
            </a:br>
            <a:endParaRPr lang="en-US" sz="3500" b="1">
              <a:solidFill>
                <a:schemeClr val="bg1"/>
              </a:solidFill>
            </a:endParaRPr>
          </a:p>
        </p:txBody>
      </p:sp>
      <p:sp>
        <p:nvSpPr>
          <p:cNvPr id="3" name="Content Placeholder 2">
            <a:extLst>
              <a:ext uri="{FF2B5EF4-FFF2-40B4-BE49-F238E27FC236}">
                <a16:creationId xmlns:a16="http://schemas.microsoft.com/office/drawing/2014/main" id="{590531D0-0DC3-41A3-AC87-00398BDF2E1C}"/>
              </a:ext>
            </a:extLst>
          </p:cNvPr>
          <p:cNvSpPr>
            <a:spLocks noGrp="1"/>
          </p:cNvSpPr>
          <p:nvPr>
            <p:ph idx="1"/>
          </p:nvPr>
        </p:nvSpPr>
        <p:spPr>
          <a:xfrm>
            <a:off x="1020467" y="2891752"/>
            <a:ext cx="4707671" cy="2334517"/>
          </a:xfrm>
        </p:spPr>
        <p:txBody>
          <a:bodyPr>
            <a:normAutofit/>
          </a:bodyPr>
          <a:lstStyle/>
          <a:p>
            <a:pPr marL="0" indent="0">
              <a:buNone/>
            </a:pPr>
            <a:r>
              <a:rPr lang="en-US" sz="2000">
                <a:solidFill>
                  <a:schemeClr val="bg1"/>
                </a:solidFill>
              </a:rPr>
              <a:t>Tools and Methods used to conduct the test:</a:t>
            </a:r>
          </a:p>
          <a:p>
            <a:pPr marL="0" lvl="0" indent="0">
              <a:buNone/>
            </a:pPr>
            <a:r>
              <a:rPr lang="en-US" sz="2000">
                <a:solidFill>
                  <a:schemeClr val="bg1"/>
                </a:solidFill>
              </a:rPr>
              <a:t>1)Security Headers:</a:t>
            </a:r>
          </a:p>
          <a:p>
            <a:pPr marL="0" lvl="0" indent="0">
              <a:buNone/>
            </a:pPr>
            <a:endParaRPr lang="en-US" sz="2000">
              <a:solidFill>
                <a:schemeClr val="bg1"/>
              </a:solidFill>
            </a:endParaRPr>
          </a:p>
          <a:p>
            <a:endParaRPr lang="en-US" sz="2000">
              <a:solidFill>
                <a:schemeClr val="bg1"/>
              </a:solidFill>
            </a:endParaRPr>
          </a:p>
        </p:txBody>
      </p:sp>
      <p:pic>
        <p:nvPicPr>
          <p:cNvPr id="4" name="Picture 3">
            <a:extLst>
              <a:ext uri="{FF2B5EF4-FFF2-40B4-BE49-F238E27FC236}">
                <a16:creationId xmlns:a16="http://schemas.microsoft.com/office/drawing/2014/main" id="{1EBC1B6E-F410-4044-A632-4142606B672E}"/>
              </a:ext>
            </a:extLst>
          </p:cNvPr>
          <p:cNvPicPr/>
          <p:nvPr/>
        </p:nvPicPr>
        <p:blipFill>
          <a:blip r:embed="rId2">
            <a:extLst>
              <a:ext uri="{28A0092B-C50C-407E-A947-70E740481C1C}">
                <a14:useLocalDpi xmlns:a14="http://schemas.microsoft.com/office/drawing/2010/main" val="0"/>
              </a:ext>
            </a:extLst>
          </a:blip>
          <a:stretch>
            <a:fillRect/>
          </a:stretch>
        </p:blipFill>
        <p:spPr>
          <a:xfrm>
            <a:off x="5384918" y="1795643"/>
            <a:ext cx="6203185" cy="3829761"/>
          </a:xfrm>
          <a:prstGeom prst="rect">
            <a:avLst/>
          </a:prstGeom>
        </p:spPr>
      </p:pic>
      <p:sp>
        <p:nvSpPr>
          <p:cNvPr id="33" name="Rectangle 3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22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75D16E0-52B5-4F1A-A099-13E28184FA6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b="1" kern="1200">
                <a:solidFill>
                  <a:schemeClr val="bg1"/>
                </a:solidFill>
                <a:latin typeface="+mj-lt"/>
                <a:ea typeface="+mj-ea"/>
                <a:cs typeface="+mj-cs"/>
              </a:rPr>
              <a:t>Security Headers</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CF57138-DE41-402D-8E3D-6C5201AC7598}"/>
              </a:ext>
            </a:extLst>
          </p:cNvPr>
          <p:cNvSpPr/>
          <p:nvPr/>
        </p:nvSpPr>
        <p:spPr>
          <a:xfrm>
            <a:off x="897769" y="1909192"/>
            <a:ext cx="4586513" cy="3647710"/>
          </a:xfrm>
          <a:prstGeom prst="rect">
            <a:avLst/>
          </a:prstGeom>
        </p:spPr>
        <p:txBody>
          <a:bodyPr vert="horz" lIns="91440" tIns="45720" rIns="91440" bIns="45720" rtlCol="0" anchor="t">
            <a:normAutofit/>
          </a:bodyPr>
          <a:lstStyle/>
          <a:p>
            <a:pPr marL="114300" marR="0" lvl="0">
              <a:lnSpc>
                <a:spcPct val="90000"/>
              </a:lnSpc>
              <a:spcBef>
                <a:spcPts val="0"/>
              </a:spcBef>
              <a:spcAft>
                <a:spcPts val="0"/>
              </a:spcAft>
            </a:pPr>
            <a:endParaRPr lang="en-US" sz="1700" dirty="0">
              <a:solidFill>
                <a:schemeClr val="bg1"/>
              </a:solidFill>
              <a:ea typeface="Calibri"/>
              <a:cs typeface="Calibri"/>
            </a:endParaRPr>
          </a:p>
        </p:txBody>
      </p:sp>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FFBB425-B992-480F-8CCB-1DDEFEE1EF4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53670" y="1652320"/>
            <a:ext cx="9434166" cy="4773046"/>
          </a:xfrm>
          <a:prstGeom prst="rect">
            <a:avLst/>
          </a:prstGeom>
        </p:spPr>
      </p:pic>
    </p:spTree>
    <p:extLst>
      <p:ext uri="{BB962C8B-B14F-4D97-AF65-F5344CB8AC3E}">
        <p14:creationId xmlns:p14="http://schemas.microsoft.com/office/powerpoint/2010/main" val="156698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75D16E0-52B5-4F1A-A099-13E28184FA6E}"/>
              </a:ext>
            </a:extLst>
          </p:cNvPr>
          <p:cNvSpPr>
            <a:spLocks noGrp="1"/>
          </p:cNvSpPr>
          <p:nvPr>
            <p:ph type="title"/>
          </p:nvPr>
        </p:nvSpPr>
        <p:spPr>
          <a:xfrm>
            <a:off x="3429000" y="489361"/>
            <a:ext cx="4707671" cy="1225650"/>
          </a:xfrm>
        </p:spPr>
        <p:txBody>
          <a:bodyPr vert="horz" lIns="91440" tIns="45720" rIns="91440" bIns="45720" rtlCol="0" anchor="b">
            <a:normAutofit/>
          </a:bodyPr>
          <a:lstStyle/>
          <a:p>
            <a:r>
              <a:rPr lang="en-US" sz="3800" b="1" kern="1200">
                <a:solidFill>
                  <a:schemeClr val="bg1"/>
                </a:solidFill>
                <a:latin typeface="+mj-lt"/>
                <a:ea typeface="+mj-ea"/>
                <a:cs typeface="+mj-cs"/>
              </a:rPr>
              <a:t>Security Headers</a:t>
            </a: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CF57138-DE41-402D-8E3D-6C5201AC7598}"/>
              </a:ext>
            </a:extLst>
          </p:cNvPr>
          <p:cNvSpPr/>
          <p:nvPr/>
        </p:nvSpPr>
        <p:spPr>
          <a:xfrm>
            <a:off x="4355732" y="1746632"/>
            <a:ext cx="3776086" cy="4617132"/>
          </a:xfrm>
          <a:prstGeom prst="rect">
            <a:avLst/>
          </a:prstGeom>
        </p:spPr>
        <p:txBody>
          <a:bodyPr vert="horz" lIns="91440" tIns="45720" rIns="91440" bIns="45720" rtlCol="0" anchor="t">
            <a:noAutofit/>
          </a:bodyPr>
          <a:lstStyle/>
          <a:p>
            <a:pPr marL="228600">
              <a:lnSpc>
                <a:spcPct val="90000"/>
              </a:lnSpc>
              <a:spcBef>
                <a:spcPts val="1200"/>
              </a:spcBef>
              <a:spcAft>
                <a:spcPts val="1200"/>
              </a:spcAft>
            </a:pPr>
            <a:r>
              <a:rPr lang="en-US" sz="1600" dirty="0">
                <a:solidFill>
                  <a:schemeClr val="bg1"/>
                </a:solidFill>
              </a:rPr>
              <a:t>b) </a:t>
            </a:r>
            <a:r>
              <a:rPr lang="en-US" sz="1600" b="1" dirty="0">
                <a:solidFill>
                  <a:schemeClr val="bg1"/>
                </a:solidFill>
              </a:rPr>
              <a:t>Content-Security-Policy (CSP)</a:t>
            </a:r>
            <a:endParaRPr lang="en-US" sz="1600" dirty="0">
              <a:solidFill>
                <a:schemeClr val="bg1"/>
              </a:solidFill>
            </a:endParaRPr>
          </a:p>
          <a:p>
            <a:pPr marL="228600">
              <a:lnSpc>
                <a:spcPct val="90000"/>
              </a:lnSpc>
              <a:spcBef>
                <a:spcPts val="1200"/>
              </a:spcBef>
              <a:spcAft>
                <a:spcPts val="1200"/>
              </a:spcAft>
            </a:pPr>
            <a:r>
              <a:rPr lang="en-US" sz="1600" b="1" dirty="0">
                <a:solidFill>
                  <a:schemeClr val="bg1"/>
                </a:solidFill>
              </a:rPr>
              <a:t> </a:t>
            </a:r>
            <a:r>
              <a:rPr lang="en-US" sz="1600" dirty="0">
                <a:solidFill>
                  <a:schemeClr val="bg1"/>
                </a:solidFill>
              </a:rPr>
              <a:t>Description: Whitelists sources of content, such as scripts, styles, and images, to include on a page, diminishing the risk of XSS and data injection attacks.</a:t>
            </a:r>
            <a:endParaRPr lang="en-US" sz="1600">
              <a:solidFill>
                <a:schemeClr val="bg1"/>
              </a:solidFill>
              <a:ea typeface="Calibri"/>
              <a:cs typeface="Calibri"/>
            </a:endParaRPr>
          </a:p>
          <a:p>
            <a:pPr marL="228600">
              <a:lnSpc>
                <a:spcPct val="90000"/>
              </a:lnSpc>
              <a:spcBef>
                <a:spcPts val="1200"/>
              </a:spcBef>
              <a:spcAft>
                <a:spcPts val="1200"/>
              </a:spcAft>
            </a:pPr>
            <a:r>
              <a:rPr lang="en-US" sz="1600" dirty="0">
                <a:solidFill>
                  <a:schemeClr val="bg1"/>
                </a:solidFill>
              </a:rPr>
              <a:t>Impact of Missing: Increased vulnerability to XSS and clickjacking, including other code injection attacks. Execute malicious scripts in the context of your application in your users' browsers. </a:t>
            </a:r>
            <a:endParaRPr lang="en-US" sz="1600">
              <a:solidFill>
                <a:schemeClr val="bg1"/>
              </a:solidFill>
              <a:ea typeface="Calibri"/>
              <a:cs typeface="Calibri"/>
            </a:endParaRPr>
          </a:p>
          <a:p>
            <a:pPr marL="457200" indent="-228600">
              <a:lnSpc>
                <a:spcPct val="90000"/>
              </a:lnSpc>
              <a:spcBef>
                <a:spcPts val="1200"/>
              </a:spcBef>
              <a:spcAft>
                <a:spcPts val="1200"/>
              </a:spcAft>
              <a:buFont typeface="Arial,Sans-Serif" panose="020B0604020202020204" pitchFamily="34" charset="0"/>
              <a:buChar char="•"/>
            </a:pPr>
            <a:r>
              <a:rPr lang="en-US" sz="1600" dirty="0">
                <a:solidFill>
                  <a:schemeClr val="bg1"/>
                </a:solidFill>
              </a:rPr>
              <a:t>Recommendation: Implement a strict CSP policy.</a:t>
            </a:r>
            <a:endParaRPr lang="en-US" sz="1600" dirty="0">
              <a:solidFill>
                <a:schemeClr val="bg1"/>
              </a:solidFill>
              <a:ea typeface="Calibri"/>
              <a:cs typeface="Calibri"/>
            </a:endParaRPr>
          </a:p>
          <a:p>
            <a:pPr marL="457200" indent="-228600">
              <a:lnSpc>
                <a:spcPct val="90000"/>
              </a:lnSpc>
              <a:spcBef>
                <a:spcPts val="1200"/>
              </a:spcBef>
              <a:spcAft>
                <a:spcPts val="1200"/>
              </a:spcAft>
              <a:buFont typeface="Arial,Sans-Serif" panose="020B0604020202020204" pitchFamily="34" charset="0"/>
              <a:buChar char="•"/>
            </a:pPr>
            <a:endParaRPr lang="en-US" sz="1600" dirty="0">
              <a:solidFill>
                <a:schemeClr val="bg1"/>
              </a:solidFill>
              <a:ea typeface="Calibri"/>
              <a:cs typeface="Calibri"/>
            </a:endParaRPr>
          </a:p>
        </p:txBody>
      </p:sp>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063EB0F-A4B4-8C6E-6F4E-B24F71DA3DBA}"/>
              </a:ext>
            </a:extLst>
          </p:cNvPr>
          <p:cNvSpPr>
            <a:spLocks noGrp="1"/>
          </p:cNvSpPr>
          <p:nvPr>
            <p:ph idx="1"/>
          </p:nvPr>
        </p:nvSpPr>
        <p:spPr>
          <a:xfrm>
            <a:off x="13131800" y="3166745"/>
            <a:ext cx="1229360" cy="3193098"/>
          </a:xfrm>
        </p:spPr>
        <p:txBody>
          <a:bodyPr vert="horz" lIns="91440" tIns="45720" rIns="91440" bIns="45720" rtlCol="0" anchor="t">
            <a:normAutofit/>
          </a:bodyPr>
          <a:lstStyle/>
          <a:p>
            <a:pPr>
              <a:buNone/>
            </a:pPr>
            <a:endParaRPr lang="en-US"/>
          </a:p>
        </p:txBody>
      </p:sp>
      <p:sp>
        <p:nvSpPr>
          <p:cNvPr id="14" name="TextBox 13">
            <a:extLst>
              <a:ext uri="{FF2B5EF4-FFF2-40B4-BE49-F238E27FC236}">
                <a16:creationId xmlns:a16="http://schemas.microsoft.com/office/drawing/2014/main" id="{D446F6A5-26CD-1358-5F1F-DDF345CDAD39}"/>
              </a:ext>
            </a:extLst>
          </p:cNvPr>
          <p:cNvSpPr txBox="1"/>
          <p:nvPr/>
        </p:nvSpPr>
        <p:spPr>
          <a:xfrm>
            <a:off x="694575" y="1747520"/>
            <a:ext cx="3881515"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r>
              <a:rPr lang="en-US" sz="1700" dirty="0">
                <a:solidFill>
                  <a:srgbClr val="FFFFFF"/>
                </a:solidFill>
                <a:cs typeface="Arial"/>
              </a:rPr>
              <a:t>a) </a:t>
            </a:r>
            <a:r>
              <a:rPr lang="en-US" sz="1700" b="1" dirty="0">
                <a:solidFill>
                  <a:srgbClr val="FFFFFF"/>
                </a:solidFill>
                <a:cs typeface="Arial"/>
              </a:rPr>
              <a:t>Strict-Transport-Security (HSTS)</a:t>
            </a:r>
            <a:r>
              <a:rPr lang="en-US" sz="1700" dirty="0">
                <a:solidFill>
                  <a:srgbClr val="FFFFFF"/>
                </a:solidFill>
                <a:cs typeface="Arial"/>
              </a:rPr>
              <a:t> </a:t>
            </a:r>
            <a:endParaRPr lang="en-US" sz="1700" dirty="0">
              <a:solidFill>
                <a:srgbClr val="000000"/>
              </a:solidFill>
              <a:cs typeface="Arial"/>
            </a:endParaRPr>
          </a:p>
          <a:p>
            <a:pPr marL="114300"/>
            <a:endParaRPr lang="en-US" sz="1700" dirty="0">
              <a:solidFill>
                <a:srgbClr val="FFFFFF"/>
              </a:solidFill>
              <a:cs typeface="Arial"/>
            </a:endParaRPr>
          </a:p>
          <a:p>
            <a:pPr marL="114300"/>
            <a:r>
              <a:rPr lang="en-US" sz="1700" dirty="0">
                <a:solidFill>
                  <a:srgbClr val="FFFFFF"/>
                </a:solidFill>
                <a:cs typeface="Arial"/>
              </a:rPr>
              <a:t>Description: This header forces browsers to only interact with your website over HTTPS, even if the user tries to access it via </a:t>
            </a:r>
            <a:r>
              <a:rPr lang="en-US" sz="1700" dirty="0" err="1">
                <a:solidFill>
                  <a:srgbClr val="FFFFFF"/>
                </a:solidFill>
                <a:cs typeface="Arial"/>
              </a:rPr>
              <a:t>HTTP.Impact</a:t>
            </a:r>
            <a:r>
              <a:rPr lang="en-US" sz="1700" dirty="0">
                <a:solidFill>
                  <a:srgbClr val="FFFFFF"/>
                </a:solidFill>
                <a:cs typeface="Arial"/>
              </a:rPr>
              <a:t> of Missing:</a:t>
            </a:r>
            <a:r>
              <a:rPr lang="en-US" sz="1700" dirty="0">
                <a:cs typeface="Arial"/>
              </a:rPr>
              <a:t>​</a:t>
            </a:r>
            <a:endParaRPr lang="en-US" sz="1700">
              <a:solidFill>
                <a:srgbClr val="000000"/>
              </a:solidFill>
              <a:ea typeface="Calibri"/>
              <a:cs typeface="Arial"/>
            </a:endParaRPr>
          </a:p>
          <a:p>
            <a:pPr marL="114300"/>
            <a:endParaRPr lang="en-US" sz="1700">
              <a:solidFill>
                <a:srgbClr val="FFFFFF"/>
              </a:solidFill>
              <a:cs typeface="Arial"/>
            </a:endParaRPr>
          </a:p>
          <a:p>
            <a:pPr marL="114300"/>
            <a:r>
              <a:rPr lang="en-US" sz="1700" dirty="0">
                <a:solidFill>
                  <a:srgbClr val="FFFFFF"/>
                </a:solidFill>
                <a:cs typeface="Arial"/>
              </a:rPr>
              <a:t>Site may be vulnerable to man-in-the-middle (MITM) attacks, especially during the initial HTTP request. Users may inadvertently interact with your website over an insecure connection. </a:t>
            </a:r>
            <a:r>
              <a:rPr lang="en-US" sz="1700" dirty="0">
                <a:cs typeface="Arial"/>
              </a:rPr>
              <a:t>​</a:t>
            </a:r>
            <a:endParaRPr lang="en-US" sz="1700" dirty="0">
              <a:solidFill>
                <a:srgbClr val="000000"/>
              </a:solidFill>
              <a:cs typeface="Arial"/>
            </a:endParaRPr>
          </a:p>
          <a:p>
            <a:pPr marL="114300"/>
            <a:endParaRPr lang="en-US" sz="1700">
              <a:solidFill>
                <a:srgbClr val="FFFFFF"/>
              </a:solidFill>
              <a:ea typeface="Calibri"/>
              <a:cs typeface="Arial"/>
            </a:endParaRPr>
          </a:p>
          <a:p>
            <a:pPr marL="400050" indent="-285750">
              <a:buFont typeface="Arial"/>
              <a:buChar char="•"/>
            </a:pPr>
            <a:r>
              <a:rPr lang="en-US" sz="1700" dirty="0">
                <a:solidFill>
                  <a:srgbClr val="FFFFFF"/>
                </a:solidFill>
                <a:cs typeface="Arial"/>
              </a:rPr>
              <a:t>Recommendation: Add the Strict-Transport-Security header</a:t>
            </a:r>
            <a:r>
              <a:rPr lang="en-US" sz="1700" dirty="0">
                <a:cs typeface="Arial"/>
              </a:rPr>
              <a:t>​</a:t>
            </a:r>
            <a:endParaRPr lang="en-US" sz="1700" dirty="0">
              <a:ea typeface="Calibri" panose="020F0502020204030204"/>
              <a:cs typeface="Arial"/>
            </a:endParaRPr>
          </a:p>
        </p:txBody>
      </p:sp>
      <p:sp>
        <p:nvSpPr>
          <p:cNvPr id="3" name="TextBox 2">
            <a:extLst>
              <a:ext uri="{FF2B5EF4-FFF2-40B4-BE49-F238E27FC236}">
                <a16:creationId xmlns:a16="http://schemas.microsoft.com/office/drawing/2014/main" id="{E1387F35-8AC1-961B-606E-8DB6662C2871}"/>
              </a:ext>
            </a:extLst>
          </p:cNvPr>
          <p:cNvSpPr txBox="1"/>
          <p:nvPr/>
        </p:nvSpPr>
        <p:spPr>
          <a:xfrm>
            <a:off x="8138556" y="1795153"/>
            <a:ext cx="3346861" cy="4201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FFFFFF"/>
                </a:solidFill>
                <a:cs typeface="Arial"/>
              </a:rPr>
              <a:t>c) </a:t>
            </a:r>
            <a:r>
              <a:rPr lang="en-US" sz="1600" b="1" dirty="0">
                <a:solidFill>
                  <a:srgbClr val="FFFFFF"/>
                </a:solidFill>
                <a:cs typeface="Arial"/>
              </a:rPr>
              <a:t>X-Frame-Options </a:t>
            </a:r>
            <a:endParaRPr lang="en-US" sz="1600">
              <a:solidFill>
                <a:srgbClr val="000000"/>
              </a:solidFill>
              <a:cs typeface="Arial"/>
            </a:endParaRPr>
          </a:p>
          <a:p>
            <a:endParaRPr lang="en-US" sz="1600" dirty="0">
              <a:solidFill>
                <a:srgbClr val="FFFFFF"/>
              </a:solidFill>
              <a:cs typeface="Arial"/>
            </a:endParaRPr>
          </a:p>
          <a:p>
            <a:r>
              <a:rPr lang="en-US" sz="1600" dirty="0">
                <a:solidFill>
                  <a:srgbClr val="FFFFFF"/>
                </a:solidFill>
                <a:cs typeface="Arial"/>
              </a:rPr>
              <a:t>Description: The X-Frame-Options HTTP header prevents your website from being embedded inside a frame of other websites. Clickjacking usually takes advantage of this.</a:t>
            </a:r>
            <a:r>
              <a:rPr lang="en-US" sz="1600" dirty="0">
                <a:cs typeface="Arial"/>
              </a:rPr>
              <a:t>​</a:t>
            </a:r>
            <a:endParaRPr lang="en-US" sz="1600">
              <a:ea typeface="Calibri"/>
              <a:cs typeface="Arial"/>
            </a:endParaRPr>
          </a:p>
          <a:p>
            <a:endParaRPr lang="en-US" sz="1600" dirty="0">
              <a:solidFill>
                <a:srgbClr val="000000"/>
              </a:solidFill>
              <a:cs typeface="Arial"/>
            </a:endParaRPr>
          </a:p>
          <a:p>
            <a:pPr marL="457200" indent="-228600">
              <a:buFont typeface="Arial,Sans-Serif"/>
              <a:buChar char="•"/>
            </a:pPr>
            <a:r>
              <a:rPr lang="en-US" sz="1600" dirty="0">
                <a:solidFill>
                  <a:srgbClr val="FFFFFF"/>
                </a:solidFill>
                <a:cs typeface="Arial"/>
              </a:rPr>
              <a:t>Impact of Missing: Your website may be embedded in malicious sites to trick users into performing unwanted actions like filling out sensitive information.</a:t>
            </a:r>
            <a:r>
              <a:rPr lang="en-US" sz="1600" dirty="0">
                <a:cs typeface="Arial"/>
              </a:rPr>
              <a:t>​</a:t>
            </a:r>
            <a:endParaRPr lang="en-US" sz="1600" dirty="0">
              <a:ea typeface="Calibri"/>
              <a:cs typeface="Arial"/>
            </a:endParaRPr>
          </a:p>
          <a:p>
            <a:pPr marL="457200" indent="-228600">
              <a:buFont typeface="Arial,Sans-Serif"/>
              <a:buChar char="•"/>
            </a:pPr>
            <a:r>
              <a:rPr lang="en-US" sz="1600" dirty="0">
                <a:solidFill>
                  <a:srgbClr val="FFFFFF"/>
                </a:solidFill>
                <a:cs typeface="Arial"/>
              </a:rPr>
              <a:t>Recommendation: Set the X-Frame-Options header</a:t>
            </a:r>
            <a:r>
              <a:rPr lang="en-US" sz="1600" dirty="0">
                <a:cs typeface="Arial"/>
              </a:rPr>
              <a:t>​</a:t>
            </a:r>
            <a:endParaRPr lang="en-US" sz="1600" dirty="0">
              <a:ea typeface="Calibri"/>
              <a:cs typeface="Arial"/>
            </a:endParaRPr>
          </a:p>
          <a:p>
            <a:pPr marL="342900" indent="-228600">
              <a:buFont typeface="Arial,Sans-Serif"/>
              <a:buChar char="•"/>
            </a:pPr>
            <a:r>
              <a:rPr lang="en-US" sz="1100" dirty="0">
                <a:cs typeface="Arial"/>
              </a:rPr>
              <a:t>​</a:t>
            </a:r>
            <a:endParaRPr lang="en-US" sz="1100" dirty="0">
              <a:ea typeface="Calibri"/>
              <a:cs typeface="Arial"/>
            </a:endParaRPr>
          </a:p>
        </p:txBody>
      </p:sp>
    </p:spTree>
    <p:extLst>
      <p:ext uri="{BB962C8B-B14F-4D97-AF65-F5344CB8AC3E}">
        <p14:creationId xmlns:p14="http://schemas.microsoft.com/office/powerpoint/2010/main" val="292870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C15BE-1A11-401B-8CD3-B3BA1B42566A}"/>
              </a:ext>
            </a:extLst>
          </p:cNvPr>
          <p:cNvSpPr>
            <a:spLocks noGrp="1"/>
          </p:cNvSpPr>
          <p:nvPr>
            <p:ph type="title"/>
          </p:nvPr>
        </p:nvSpPr>
        <p:spPr>
          <a:xfrm>
            <a:off x="840605" y="-1724"/>
            <a:ext cx="8493627" cy="2387600"/>
          </a:xfrm>
        </p:spPr>
        <p:txBody>
          <a:bodyPr vert="horz" lIns="91440" tIns="45720" rIns="91440" bIns="45720" rtlCol="0" anchor="b">
            <a:normAutofit/>
          </a:bodyPr>
          <a:lstStyle/>
          <a:p>
            <a:r>
              <a:rPr lang="en-US" sz="5000" b="1" kern="1200">
                <a:solidFill>
                  <a:schemeClr val="bg1"/>
                </a:solidFill>
                <a:latin typeface="+mj-lt"/>
                <a:ea typeface="+mj-ea"/>
                <a:cs typeface="+mj-cs"/>
              </a:rPr>
              <a:t>OWASP ZAP (Zed Attack Proxy)</a:t>
            </a:r>
            <a:br>
              <a:rPr lang="en-US" sz="5000" b="1" kern="1200">
                <a:solidFill>
                  <a:schemeClr val="bg1"/>
                </a:solidFill>
                <a:latin typeface="+mj-lt"/>
                <a:ea typeface="+mj-ea"/>
                <a:cs typeface="+mj-cs"/>
              </a:rPr>
            </a:br>
            <a:endParaRPr lang="en-US" sz="5000" b="1"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562CA6A3-7773-4C37-AEA8-867070ADAD1D}"/>
              </a:ext>
            </a:extLst>
          </p:cNvPr>
          <p:cNvPicPr>
            <a:picLocks noGrp="1"/>
          </p:cNvPicPr>
          <p:nvPr>
            <p:ph idx="1"/>
          </p:nvPr>
        </p:nvPicPr>
        <p:blipFill>
          <a:blip r:embed="rId2">
            <a:alphaModFix/>
            <a:extLst>
              <a:ext uri="{28A0092B-C50C-407E-A947-70E740481C1C}">
                <a14:useLocalDpi xmlns:a14="http://schemas.microsoft.com/office/drawing/2010/main" val="0"/>
              </a:ext>
            </a:extLst>
          </a:blip>
          <a:stretch>
            <a:fillRect/>
          </a:stretch>
        </p:blipFill>
        <p:spPr>
          <a:xfrm>
            <a:off x="1429430" y="1897464"/>
            <a:ext cx="10479773" cy="4295702"/>
          </a:xfrm>
          <a:prstGeom prst="rect">
            <a:avLst/>
          </a:prstGeom>
        </p:spPr>
      </p:pic>
    </p:spTree>
    <p:extLst>
      <p:ext uri="{BB962C8B-B14F-4D97-AF65-F5344CB8AC3E}">
        <p14:creationId xmlns:p14="http://schemas.microsoft.com/office/powerpoint/2010/main" val="240569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7B4197-CC20-4500-8403-CCF2206B3B08}"/>
              </a:ext>
            </a:extLst>
          </p:cNvPr>
          <p:cNvPicPr/>
          <p:nvPr/>
        </p:nvPicPr>
        <p:blipFill>
          <a:blip r:embed="rId2">
            <a:extLst>
              <a:ext uri="{28A0092B-C50C-407E-A947-70E740481C1C}">
                <a14:useLocalDpi xmlns:a14="http://schemas.microsoft.com/office/drawing/2010/main" val="0"/>
              </a:ext>
            </a:extLst>
          </a:blip>
          <a:stretch>
            <a:fillRect/>
          </a:stretch>
        </p:blipFill>
        <p:spPr>
          <a:xfrm>
            <a:off x="676275" y="457200"/>
            <a:ext cx="10572750" cy="5934075"/>
          </a:xfrm>
          <a:prstGeom prst="rect">
            <a:avLst/>
          </a:prstGeom>
        </p:spPr>
      </p:pic>
    </p:spTree>
    <p:extLst>
      <p:ext uri="{BB962C8B-B14F-4D97-AF65-F5344CB8AC3E}">
        <p14:creationId xmlns:p14="http://schemas.microsoft.com/office/powerpoint/2010/main" val="2419050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99367CA3-91CA-9AA1-8074-7344F693D08A}"/>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10000" b="90000" l="10000" r="90000"/>
                    </a14:imgEffect>
                  </a14:imgLayer>
                </a14:imgProps>
              </a:ext>
            </a:extLst>
          </a:blip>
          <a:srcRect r="-1" b="14381"/>
          <a:stretch/>
        </p:blipFill>
        <p:spPr>
          <a:xfrm>
            <a:off x="4547937" y="-5"/>
            <a:ext cx="7644062" cy="3681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screenshot of a computer&#10;&#10;Description automatically generated">
            <a:extLst>
              <a:ext uri="{FF2B5EF4-FFF2-40B4-BE49-F238E27FC236}">
                <a16:creationId xmlns:a16="http://schemas.microsoft.com/office/drawing/2014/main" id="{BF99A199-AD21-888A-CB3C-CC5DB46161AB}"/>
              </a:ext>
            </a:extLst>
          </p:cNvPr>
          <p:cNvPicPr>
            <a:picLocks noChangeAspect="1"/>
          </p:cNvPicPr>
          <p:nvPr/>
        </p:nvPicPr>
        <p:blipFill>
          <a:blip r:embed="rId4"/>
          <a:srcRect r="-1" b="26121"/>
          <a:stretch/>
        </p:blipFill>
        <p:spPr>
          <a:xfrm>
            <a:off x="4547938" y="3681409"/>
            <a:ext cx="7644062" cy="3176595"/>
          </a:xfrm>
          <a:prstGeom prst="rect">
            <a:avLst/>
          </a:prstGeom>
        </p:spPr>
      </p:pic>
      <p:sp>
        <p:nvSpPr>
          <p:cNvPr id="29" name="Rectangle 2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B0FE1-CA81-A36F-C25E-4F5FF0638BB5}"/>
              </a:ext>
            </a:extLst>
          </p:cNvPr>
          <p:cNvSpPr>
            <a:spLocks noGrp="1"/>
          </p:cNvSpPr>
          <p:nvPr>
            <p:ph type="title"/>
          </p:nvPr>
        </p:nvSpPr>
        <p:spPr>
          <a:xfrm>
            <a:off x="451513" y="1712308"/>
            <a:ext cx="4565673" cy="1989540"/>
          </a:xfrm>
        </p:spPr>
        <p:txBody>
          <a:bodyPr vert="horz" lIns="91440" tIns="45720" rIns="91440" bIns="45720" rtlCol="0" anchor="b">
            <a:normAutofit fontScale="90000"/>
          </a:bodyPr>
          <a:lstStyle/>
          <a:p>
            <a:r>
              <a:rPr lang="en-US" sz="3100" kern="1200">
                <a:solidFill>
                  <a:schemeClr val="bg1"/>
                </a:solidFill>
                <a:latin typeface="+mj-lt"/>
                <a:ea typeface="+mj-ea"/>
                <a:cs typeface="+mj-cs"/>
              </a:rPr>
              <a:t>To address the </a:t>
            </a:r>
            <a:r>
              <a:rPr lang="en-US" sz="3100">
                <a:solidFill>
                  <a:schemeClr val="bg1"/>
                </a:solidFill>
              </a:rPr>
              <a:t>vulnerabilities we</a:t>
            </a:r>
            <a:r>
              <a:rPr lang="en-US" sz="3100" kern="1200">
                <a:solidFill>
                  <a:schemeClr val="bg1"/>
                </a:solidFill>
                <a:latin typeface="+mj-lt"/>
                <a:ea typeface="+mj-ea"/>
                <a:cs typeface="+mj-cs"/>
              </a:rPr>
              <a:t> </a:t>
            </a:r>
            <a:r>
              <a:rPr lang="en-US" sz="3100">
                <a:solidFill>
                  <a:schemeClr val="bg1"/>
                </a:solidFill>
              </a:rPr>
              <a:t>have installed</a:t>
            </a:r>
            <a:r>
              <a:rPr lang="en-US" sz="3100" kern="1200">
                <a:solidFill>
                  <a:schemeClr val="bg1"/>
                </a:solidFill>
                <a:latin typeface="+mj-lt"/>
                <a:ea typeface="+mj-ea"/>
                <a:cs typeface="+mj-cs"/>
              </a:rPr>
              <a:t> designated plugins from </a:t>
            </a:r>
            <a:r>
              <a:rPr lang="en-US" sz="3100">
                <a:solidFill>
                  <a:schemeClr val="bg1"/>
                </a:solidFill>
              </a:rPr>
              <a:t>word press</a:t>
            </a:r>
            <a:r>
              <a:rPr lang="en-US" sz="3100" kern="1200">
                <a:solidFill>
                  <a:schemeClr val="bg1"/>
                </a:solidFill>
                <a:latin typeface="+mj-lt"/>
                <a:ea typeface="+mj-ea"/>
                <a:cs typeface="+mj-cs"/>
              </a:rPr>
              <a:t> which helped us</a:t>
            </a:r>
            <a:r>
              <a:rPr lang="en-US" sz="3100">
                <a:solidFill>
                  <a:schemeClr val="bg1"/>
                </a:solidFill>
              </a:rPr>
              <a:t> to overcome these vulnerabilities.</a:t>
            </a:r>
            <a:endParaRPr lang="en-US" sz="3100" kern="1200">
              <a:solidFill>
                <a:schemeClr val="bg1"/>
              </a:solidFill>
              <a:latin typeface="+mj-lt"/>
              <a:ea typeface="+mj-ea"/>
              <a:cs typeface="+mj-cs"/>
            </a:endParaRPr>
          </a:p>
        </p:txBody>
      </p:sp>
      <p:cxnSp>
        <p:nvCxnSpPr>
          <p:cNvPr id="30" name="Straight Connector 2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9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2D789603-ABFC-4CD5-3694-016C776E3529}"/>
              </a:ext>
            </a:extLst>
          </p:cNvPr>
          <p:cNvPicPr>
            <a:picLocks noChangeAspect="1"/>
          </p:cNvPicPr>
          <p:nvPr/>
        </p:nvPicPr>
        <p:blipFill>
          <a:blip r:embed="rId2"/>
          <a:srcRect t="2574" r="13808" b="6517"/>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781AF-7A62-475A-AB73-65F0DF0F77CD}"/>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a:solidFill>
                  <a:schemeClr val="bg1"/>
                </a:solidFill>
              </a:rPr>
              <a:t>TEAM MEMBERS</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C0D4858F-5AF2-446C-89F3-2F3A900BD3F0}"/>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marL="342900" indent="-228600" algn="l">
              <a:buFont typeface="Arial" panose="020B0604020202020204" pitchFamily="34" charset="0"/>
              <a:buChar char="•"/>
            </a:pPr>
            <a:r>
              <a:rPr lang="en-US" sz="1700">
                <a:solidFill>
                  <a:schemeClr val="bg1"/>
                </a:solidFill>
              </a:rPr>
              <a:t>Sai Rahul Reddy </a:t>
            </a:r>
            <a:r>
              <a:rPr lang="en-US" sz="1700" err="1">
                <a:solidFill>
                  <a:schemeClr val="bg1"/>
                </a:solidFill>
              </a:rPr>
              <a:t>Bapuram</a:t>
            </a:r>
            <a:endParaRPr lang="en-US" sz="1700" err="1">
              <a:solidFill>
                <a:schemeClr val="bg1"/>
              </a:solidFill>
              <a:ea typeface="Calibri"/>
              <a:cs typeface="Calibri"/>
            </a:endParaRPr>
          </a:p>
          <a:p>
            <a:pPr marL="342900" indent="-228600" algn="l">
              <a:buFont typeface="Arial" panose="020B0604020202020204" pitchFamily="34" charset="0"/>
              <a:buChar char="•"/>
            </a:pPr>
            <a:r>
              <a:rPr lang="en-US" sz="1700">
                <a:solidFill>
                  <a:schemeClr val="bg1"/>
                </a:solidFill>
              </a:rPr>
              <a:t> Satya Laxman Pranav</a:t>
            </a:r>
            <a:endParaRPr lang="en-US" sz="1700">
              <a:solidFill>
                <a:schemeClr val="bg1"/>
              </a:solidFill>
              <a:ea typeface="Calibri"/>
              <a:cs typeface="Calibri"/>
            </a:endParaRPr>
          </a:p>
          <a:p>
            <a:pPr marL="342900" indent="-228600" algn="l">
              <a:buFont typeface="Arial" panose="020B0604020202020204" pitchFamily="34" charset="0"/>
              <a:buChar char="•"/>
            </a:pPr>
            <a:r>
              <a:rPr lang="en-US" sz="1700">
                <a:solidFill>
                  <a:schemeClr val="bg1"/>
                </a:solidFill>
              </a:rPr>
              <a:t>Pilla Venkata Sai Prashanth</a:t>
            </a:r>
            <a:endParaRPr lang="en-US" sz="1700">
              <a:solidFill>
                <a:schemeClr val="bg1"/>
              </a:solidFill>
              <a:ea typeface="Calibri"/>
              <a:cs typeface="Calibri"/>
            </a:endParaRPr>
          </a:p>
          <a:p>
            <a:pPr marL="342900" indent="-228600" algn="l">
              <a:buFont typeface="Arial" panose="020B0604020202020204" pitchFamily="34" charset="0"/>
              <a:buChar char="•"/>
            </a:pPr>
            <a:r>
              <a:rPr lang="en-US" sz="1700">
                <a:solidFill>
                  <a:schemeClr val="bg1"/>
                </a:solidFill>
              </a:rPr>
              <a:t>Vamsi Krishna</a:t>
            </a:r>
            <a:endParaRPr lang="en-US" sz="1700">
              <a:solidFill>
                <a:schemeClr val="bg1"/>
              </a:solidFill>
              <a:ea typeface="Calibri"/>
              <a:cs typeface="Calibri"/>
            </a:endParaRPr>
          </a:p>
          <a:p>
            <a:pPr indent="-228600" algn="l">
              <a:buFont typeface="Arial" panose="020B0604020202020204" pitchFamily="34" charset="0"/>
              <a:buChar char="•"/>
            </a:pPr>
            <a:endParaRPr lang="en-US" sz="1700">
              <a:solidFill>
                <a:schemeClr val="bg1"/>
              </a:solidFill>
            </a:endParaRPr>
          </a:p>
        </p:txBody>
      </p:sp>
    </p:spTree>
    <p:extLst>
      <p:ext uri="{BB962C8B-B14F-4D97-AF65-F5344CB8AC3E}">
        <p14:creationId xmlns:p14="http://schemas.microsoft.com/office/powerpoint/2010/main" val="310649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5B8FB-4A2B-2DEC-6CCC-54254A6BF49D}"/>
              </a:ext>
            </a:extLst>
          </p:cNvPr>
          <p:cNvSpPr txBox="1"/>
          <p:nvPr/>
        </p:nvSpPr>
        <p:spPr>
          <a:xfrm>
            <a:off x="84551" y="152400"/>
            <a:ext cx="55250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dirty="0">
              <a:solidFill>
                <a:srgbClr val="FFFFFF"/>
              </a:solidFill>
              <a:cs typeface="Segoe UI"/>
            </a:endParaRPr>
          </a:p>
          <a:p>
            <a:endParaRPr lang="en-US" sz="1400" dirty="0">
              <a:solidFill>
                <a:srgbClr val="FFFFFF"/>
              </a:solidFill>
              <a:cs typeface="Segoe UI"/>
            </a:endParaRPr>
          </a:p>
          <a:p>
            <a:r>
              <a:rPr lang="en-US" sz="1400" dirty="0">
                <a:solidFill>
                  <a:srgbClr val="FFFFFF"/>
                </a:solidFill>
                <a:cs typeface="Segoe UI"/>
              </a:rPr>
              <a:t>After receiving the scan results, highlighting critical security vulnerabilities such as missing HTTP headers, we took immediate steps to address these issues. To enhance the website's security posture, we implemented the </a:t>
            </a:r>
            <a:r>
              <a:rPr lang="en-US" sz="1400" b="1" dirty="0" err="1">
                <a:solidFill>
                  <a:srgbClr val="FFFFFF"/>
                </a:solidFill>
                <a:cs typeface="Segoe UI"/>
              </a:rPr>
              <a:t>Wordfence</a:t>
            </a:r>
            <a:r>
              <a:rPr lang="en-US" sz="1400" b="1" dirty="0">
                <a:solidFill>
                  <a:srgbClr val="FFFFFF"/>
                </a:solidFill>
                <a:cs typeface="Segoe UI"/>
              </a:rPr>
              <a:t> Security Plugin</a:t>
            </a:r>
            <a:r>
              <a:rPr lang="en-US" sz="1400" dirty="0">
                <a:solidFill>
                  <a:srgbClr val="FFFFFF"/>
                </a:solidFill>
                <a:cs typeface="Segoe UI"/>
              </a:rPr>
              <a:t>, providing robust firewall protection and malware scanning capabilities. Additionally, we utilized the </a:t>
            </a:r>
            <a:r>
              <a:rPr lang="en-US" sz="1400" b="1" dirty="0">
                <a:solidFill>
                  <a:srgbClr val="FFFFFF"/>
                </a:solidFill>
                <a:cs typeface="Segoe UI"/>
              </a:rPr>
              <a:t>HTTP Headers Plugin</a:t>
            </a:r>
            <a:r>
              <a:rPr lang="en-US" sz="1400" dirty="0">
                <a:solidFill>
                  <a:srgbClr val="FFFFFF"/>
                </a:solidFill>
                <a:cs typeface="Segoe UI"/>
              </a:rPr>
              <a:t>, which allowed us to configure and add the missing headers effectively.​</a:t>
            </a:r>
            <a:endParaRPr lang="en-US">
              <a:ea typeface="Calibri"/>
              <a:cs typeface="Calibri"/>
            </a:endParaRPr>
          </a:p>
          <a:p>
            <a:r>
              <a:rPr lang="en-US" sz="1400" dirty="0">
                <a:solidFill>
                  <a:srgbClr val="FFFFFF"/>
                </a:solidFill>
                <a:cs typeface="Segoe UI"/>
              </a:rPr>
              <a:t>​</a:t>
            </a:r>
            <a:endParaRPr lang="en-US" sz="1400" dirty="0">
              <a:solidFill>
                <a:srgbClr val="FFFFFF"/>
              </a:solidFill>
              <a:ea typeface="Calibri"/>
              <a:cs typeface="Segoe UI"/>
            </a:endParaRPr>
          </a:p>
          <a:p>
            <a:endParaRPr lang="en-US" sz="1400" dirty="0">
              <a:solidFill>
                <a:srgbClr val="FFFFFF"/>
              </a:solidFill>
              <a:ea typeface="Calibri"/>
              <a:cs typeface="Segoe UI"/>
            </a:endParaRPr>
          </a:p>
          <a:p>
            <a:r>
              <a:rPr lang="en-US" sz="1400" dirty="0">
                <a:solidFill>
                  <a:srgbClr val="FFFFFF"/>
                </a:solidFill>
                <a:cs typeface="Segoe UI"/>
              </a:rPr>
              <a:t>​</a:t>
            </a:r>
            <a:endParaRPr lang="en-US" sz="1400" dirty="0">
              <a:solidFill>
                <a:srgbClr val="FFFFFF"/>
              </a:solidFill>
              <a:ea typeface="Calibri"/>
              <a:cs typeface="Segoe UI"/>
            </a:endParaRPr>
          </a:p>
        </p:txBody>
      </p:sp>
      <p:pic>
        <p:nvPicPr>
          <p:cNvPr id="6" name="Picture 5" descr="A screenshot of a computer&#10;&#10;Description automatically generated">
            <a:extLst>
              <a:ext uri="{FF2B5EF4-FFF2-40B4-BE49-F238E27FC236}">
                <a16:creationId xmlns:a16="http://schemas.microsoft.com/office/drawing/2014/main" id="{DB2DF749-190B-C9EE-9283-0DDFCEE17BAA}"/>
              </a:ext>
            </a:extLst>
          </p:cNvPr>
          <p:cNvPicPr>
            <a:picLocks noChangeAspect="1"/>
          </p:cNvPicPr>
          <p:nvPr/>
        </p:nvPicPr>
        <p:blipFill>
          <a:blip r:embed="rId2"/>
          <a:stretch>
            <a:fillRect/>
          </a:stretch>
        </p:blipFill>
        <p:spPr>
          <a:xfrm>
            <a:off x="5621056" y="-2609"/>
            <a:ext cx="6570945" cy="36951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7130890-F27F-EC73-C312-2A3D8D967923}"/>
              </a:ext>
            </a:extLst>
          </p:cNvPr>
          <p:cNvPicPr>
            <a:picLocks noChangeAspect="1"/>
          </p:cNvPicPr>
          <p:nvPr/>
        </p:nvPicPr>
        <p:blipFill>
          <a:blip r:embed="rId3"/>
          <a:stretch>
            <a:fillRect/>
          </a:stretch>
        </p:blipFill>
        <p:spPr>
          <a:xfrm>
            <a:off x="-2609" y="3350712"/>
            <a:ext cx="6127315" cy="3481191"/>
          </a:xfrm>
          <a:prstGeom prst="rect">
            <a:avLst/>
          </a:prstGeom>
        </p:spPr>
      </p:pic>
      <p:sp>
        <p:nvSpPr>
          <p:cNvPr id="10" name="TextBox 9">
            <a:extLst>
              <a:ext uri="{FF2B5EF4-FFF2-40B4-BE49-F238E27FC236}">
                <a16:creationId xmlns:a16="http://schemas.microsoft.com/office/drawing/2014/main" id="{94906DA7-4335-F863-8497-2DA425F326B8}"/>
              </a:ext>
            </a:extLst>
          </p:cNvPr>
          <p:cNvSpPr txBox="1"/>
          <p:nvPr/>
        </p:nvSpPr>
        <p:spPr>
          <a:xfrm>
            <a:off x="6342346" y="4129413"/>
            <a:ext cx="558765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Segoe UI"/>
              </a:rPr>
              <a:t>​</a:t>
            </a:r>
          </a:p>
          <a:p>
            <a:r>
              <a:rPr lang="en-US" sz="1400">
                <a:solidFill>
                  <a:srgbClr val="FFFFFF"/>
                </a:solidFill>
                <a:cs typeface="Segoe UI"/>
              </a:rPr>
              <a:t>By leveraging these tools, we successfully added key headers, including </a:t>
            </a:r>
            <a:r>
              <a:rPr lang="en-US" sz="1400" b="1">
                <a:solidFill>
                  <a:srgbClr val="FFFFFF"/>
                </a:solidFill>
                <a:cs typeface="Segoe UI"/>
              </a:rPr>
              <a:t>Strict-Transport-Security</a:t>
            </a:r>
            <a:r>
              <a:rPr lang="en-US" sz="1400">
                <a:solidFill>
                  <a:srgbClr val="FFFFFF"/>
                </a:solidFill>
                <a:cs typeface="Segoe UI"/>
              </a:rPr>
              <a:t>, </a:t>
            </a:r>
            <a:r>
              <a:rPr lang="en-US" sz="1400" b="1">
                <a:solidFill>
                  <a:srgbClr val="FFFFFF"/>
                </a:solidFill>
                <a:cs typeface="Segoe UI"/>
              </a:rPr>
              <a:t>Content-Security-Policy</a:t>
            </a:r>
            <a:r>
              <a:rPr lang="en-US" sz="1400">
                <a:solidFill>
                  <a:srgbClr val="FFFFFF"/>
                </a:solidFill>
                <a:cs typeface="Segoe UI"/>
              </a:rPr>
              <a:t>, </a:t>
            </a:r>
            <a:r>
              <a:rPr lang="en-US" sz="1400" b="1">
                <a:solidFill>
                  <a:srgbClr val="FFFFFF"/>
                </a:solidFill>
                <a:cs typeface="Segoe UI"/>
              </a:rPr>
              <a:t>X-Frame-Options</a:t>
            </a:r>
            <a:r>
              <a:rPr lang="en-US" sz="1400">
                <a:solidFill>
                  <a:srgbClr val="FFFFFF"/>
                </a:solidFill>
                <a:cs typeface="Segoe UI"/>
              </a:rPr>
              <a:t>, </a:t>
            </a:r>
            <a:r>
              <a:rPr lang="en-US" sz="1400" b="1">
                <a:solidFill>
                  <a:srgbClr val="FFFFFF"/>
                </a:solidFill>
                <a:cs typeface="Segoe UI"/>
              </a:rPr>
              <a:t>X-Content-Type-Options</a:t>
            </a:r>
            <a:r>
              <a:rPr lang="en-US" sz="1400">
                <a:solidFill>
                  <a:srgbClr val="FFFFFF"/>
                </a:solidFill>
                <a:cs typeface="Segoe UI"/>
              </a:rPr>
              <a:t>, </a:t>
            </a:r>
            <a:r>
              <a:rPr lang="en-US" sz="1400" b="1">
                <a:solidFill>
                  <a:srgbClr val="FFFFFF"/>
                </a:solidFill>
                <a:cs typeface="Segoe UI"/>
              </a:rPr>
              <a:t>Referrer-Policy</a:t>
            </a:r>
            <a:r>
              <a:rPr lang="en-US" sz="1400">
                <a:solidFill>
                  <a:srgbClr val="FFFFFF"/>
                </a:solidFill>
                <a:cs typeface="Segoe UI"/>
              </a:rPr>
              <a:t>, and </a:t>
            </a:r>
            <a:r>
              <a:rPr lang="en-US" sz="1400" b="1">
                <a:solidFill>
                  <a:srgbClr val="FFFFFF"/>
                </a:solidFill>
                <a:cs typeface="Segoe UI"/>
              </a:rPr>
              <a:t>Permissions-Policy</a:t>
            </a:r>
            <a:r>
              <a:rPr lang="en-US" sz="1400">
                <a:solidFill>
                  <a:srgbClr val="FFFFFF"/>
                </a:solidFill>
                <a:cs typeface="Segoe UI"/>
              </a:rPr>
              <a:t>, thereby mitigating potential vulnerabilities and significantly improving the overall security of our web platform.​</a:t>
            </a:r>
          </a:p>
        </p:txBody>
      </p:sp>
    </p:spTree>
    <p:extLst>
      <p:ext uri="{BB962C8B-B14F-4D97-AF65-F5344CB8AC3E}">
        <p14:creationId xmlns:p14="http://schemas.microsoft.com/office/powerpoint/2010/main" val="14954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61492" y="2182813"/>
            <a:ext cx="5361285" cy="59064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625"/>
              </a:lnSpc>
              <a:buNone/>
            </a:pPr>
            <a:r>
              <a:rPr lang="en-US" sz="3708">
                <a:solidFill>
                  <a:srgbClr val="F2F0F4"/>
                </a:solidFill>
                <a:latin typeface="Montserrat" pitchFamily="34" charset="0"/>
                <a:ea typeface="Montserrat" pitchFamily="34" charset="-122"/>
                <a:cs typeface="Montserrat" pitchFamily="34" charset="-120"/>
              </a:rPr>
              <a:t>Navigating Challenges</a:t>
            </a:r>
            <a:endParaRPr lang="en-US" sz="3708"/>
          </a:p>
        </p:txBody>
      </p:sp>
      <p:sp>
        <p:nvSpPr>
          <p:cNvPr id="3" name="Text 1"/>
          <p:cNvSpPr/>
          <p:nvPr/>
        </p:nvSpPr>
        <p:spPr>
          <a:xfrm>
            <a:off x="661492" y="3245942"/>
            <a:ext cx="2362696" cy="29527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1833">
                <a:solidFill>
                  <a:srgbClr val="F2F0F4"/>
                </a:solidFill>
                <a:latin typeface="Montserrat" pitchFamily="34" charset="0"/>
                <a:ea typeface="Montserrat" pitchFamily="34" charset="-122"/>
                <a:cs typeface="Montserrat" pitchFamily="34" charset="-120"/>
              </a:rPr>
              <a:t>Security</a:t>
            </a:r>
            <a:endParaRPr lang="en-US" sz="1833"/>
          </a:p>
        </p:txBody>
      </p:sp>
      <p:sp>
        <p:nvSpPr>
          <p:cNvPr id="4" name="Text 2"/>
          <p:cNvSpPr/>
          <p:nvPr/>
        </p:nvSpPr>
        <p:spPr>
          <a:xfrm>
            <a:off x="661492" y="3730229"/>
            <a:ext cx="5203924" cy="30241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Ensuring security standards with HTTP headers and plugins.</a:t>
            </a:r>
            <a:endParaRPr lang="en-US" sz="1458"/>
          </a:p>
        </p:txBody>
      </p:sp>
      <p:sp>
        <p:nvSpPr>
          <p:cNvPr id="5" name="Text 3"/>
          <p:cNvSpPr/>
          <p:nvPr/>
        </p:nvSpPr>
        <p:spPr>
          <a:xfrm>
            <a:off x="661492" y="4202708"/>
            <a:ext cx="5203924" cy="30241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Setting up a secure payment gateway.</a:t>
            </a:r>
            <a:endParaRPr lang="en-US" sz="1458"/>
          </a:p>
        </p:txBody>
      </p:sp>
      <p:sp>
        <p:nvSpPr>
          <p:cNvPr id="6" name="Text 4"/>
          <p:cNvSpPr/>
          <p:nvPr/>
        </p:nvSpPr>
        <p:spPr>
          <a:xfrm>
            <a:off x="6332935" y="3245942"/>
            <a:ext cx="2362696" cy="29527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1833">
                <a:solidFill>
                  <a:srgbClr val="F2F0F4"/>
                </a:solidFill>
                <a:latin typeface="Montserrat" pitchFamily="34" charset="0"/>
                <a:ea typeface="Montserrat" pitchFamily="34" charset="-122"/>
                <a:cs typeface="Montserrat" pitchFamily="34" charset="-120"/>
              </a:rPr>
              <a:t>User Experience</a:t>
            </a:r>
            <a:endParaRPr lang="en-US" sz="1833"/>
          </a:p>
        </p:txBody>
      </p:sp>
      <p:sp>
        <p:nvSpPr>
          <p:cNvPr id="7" name="Text 5"/>
          <p:cNvSpPr/>
          <p:nvPr/>
        </p:nvSpPr>
        <p:spPr>
          <a:xfrm>
            <a:off x="6332935" y="3730229"/>
            <a:ext cx="5203924" cy="30241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Balancing user experience with functionality.</a:t>
            </a:r>
            <a:endParaRPr lang="en-US" sz="1458"/>
          </a:p>
        </p:txBody>
      </p:sp>
      <p:sp>
        <p:nvSpPr>
          <p:cNvPr id="8" name="Text 6"/>
          <p:cNvSpPr/>
          <p:nvPr/>
        </p:nvSpPr>
        <p:spPr>
          <a:xfrm>
            <a:off x="6332935" y="4202708"/>
            <a:ext cx="5203924" cy="30241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Maintaining design consistency across pages.</a:t>
            </a:r>
            <a:endParaRPr lang="en-US" sz="1458"/>
          </a:p>
        </p:txBody>
      </p:sp>
    </p:spTree>
    <p:extLst>
      <p:ext uri="{BB962C8B-B14F-4D97-AF65-F5344CB8AC3E}">
        <p14:creationId xmlns:p14="http://schemas.microsoft.com/office/powerpoint/2010/main" val="316712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61492" y="1368822"/>
            <a:ext cx="4725492" cy="59064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625"/>
              </a:lnSpc>
              <a:buNone/>
            </a:pPr>
            <a:r>
              <a:rPr lang="en-US" sz="3700">
                <a:solidFill>
                  <a:srgbClr val="F2F0F4"/>
                </a:solidFill>
                <a:latin typeface="Montserrat"/>
              </a:rPr>
              <a:t>Conclusion</a:t>
            </a:r>
            <a:endParaRPr lang="en-US" sz="3708"/>
          </a:p>
        </p:txBody>
      </p:sp>
      <p:sp>
        <p:nvSpPr>
          <p:cNvPr id="4" name="Shape 1"/>
          <p:cNvSpPr/>
          <p:nvPr/>
        </p:nvSpPr>
        <p:spPr>
          <a:xfrm>
            <a:off x="661492" y="2455565"/>
            <a:ext cx="425252" cy="425252"/>
          </a:xfrm>
          <a:prstGeom prst="roundRect">
            <a:avLst>
              <a:gd name="adj" fmla="val 18669"/>
            </a:avLst>
          </a:prstGeom>
          <a:solidFill>
            <a:srgbClr val="31136C"/>
          </a:solidFill>
          <a:ln w="7620">
            <a:solidFill>
              <a:srgbClr val="4A2C85"/>
            </a:solidFill>
            <a:prstDash val="solid"/>
          </a:ln>
        </p:spPr>
        <p:txBody>
          <a:bodyP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en-US" sz="1250"/>
          </a:p>
        </p:txBody>
      </p:sp>
      <p:sp>
        <p:nvSpPr>
          <p:cNvPr id="5" name="Text 2"/>
          <p:cNvSpPr/>
          <p:nvPr/>
        </p:nvSpPr>
        <p:spPr>
          <a:xfrm>
            <a:off x="822921" y="2526407"/>
            <a:ext cx="102394" cy="2835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08"/>
              </a:lnSpc>
              <a:buNone/>
            </a:pPr>
            <a:r>
              <a:rPr lang="en-US" sz="2208">
                <a:solidFill>
                  <a:srgbClr val="DCD7E5"/>
                </a:solidFill>
                <a:latin typeface="Montserrat" pitchFamily="34" charset="0"/>
                <a:ea typeface="Montserrat" pitchFamily="34" charset="-122"/>
                <a:cs typeface="Montserrat" pitchFamily="34" charset="-120"/>
              </a:rPr>
              <a:t>1</a:t>
            </a:r>
            <a:endParaRPr lang="en-US" sz="2208"/>
          </a:p>
        </p:txBody>
      </p:sp>
      <p:sp>
        <p:nvSpPr>
          <p:cNvPr id="6" name="Text 3"/>
          <p:cNvSpPr/>
          <p:nvPr/>
        </p:nvSpPr>
        <p:spPr>
          <a:xfrm>
            <a:off x="1275755" y="2455565"/>
            <a:ext cx="2362696" cy="29527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1833">
                <a:solidFill>
                  <a:srgbClr val="DCD7E5"/>
                </a:solidFill>
                <a:latin typeface="Montserrat" pitchFamily="34" charset="0"/>
                <a:ea typeface="Montserrat" pitchFamily="34" charset="-122"/>
                <a:cs typeface="Montserrat" pitchFamily="34" charset="-120"/>
              </a:rPr>
              <a:t>Success</a:t>
            </a:r>
            <a:endParaRPr lang="en-US" sz="1833"/>
          </a:p>
        </p:txBody>
      </p:sp>
      <p:sp>
        <p:nvSpPr>
          <p:cNvPr id="7" name="Text 4"/>
          <p:cNvSpPr/>
          <p:nvPr/>
        </p:nvSpPr>
        <p:spPr>
          <a:xfrm>
            <a:off x="1275756" y="2864247"/>
            <a:ext cx="2439789" cy="907257"/>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Successfully developed a secure and interactive SQL learning platform.</a:t>
            </a:r>
            <a:endParaRPr lang="en-US" sz="1458"/>
          </a:p>
        </p:txBody>
      </p:sp>
      <p:sp>
        <p:nvSpPr>
          <p:cNvPr id="8" name="Shape 5"/>
          <p:cNvSpPr/>
          <p:nvPr/>
        </p:nvSpPr>
        <p:spPr>
          <a:xfrm>
            <a:off x="3904556" y="2455565"/>
            <a:ext cx="425252" cy="425252"/>
          </a:xfrm>
          <a:prstGeom prst="roundRect">
            <a:avLst>
              <a:gd name="adj" fmla="val 18669"/>
            </a:avLst>
          </a:prstGeom>
          <a:solidFill>
            <a:srgbClr val="31136C"/>
          </a:solidFill>
          <a:ln w="7620">
            <a:solidFill>
              <a:srgbClr val="4A2C85"/>
            </a:solidFill>
            <a:prstDash val="solid"/>
          </a:ln>
        </p:spPr>
        <p:txBody>
          <a:bodyP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en-US" sz="1250"/>
          </a:p>
        </p:txBody>
      </p:sp>
      <p:sp>
        <p:nvSpPr>
          <p:cNvPr id="9" name="Text 6"/>
          <p:cNvSpPr/>
          <p:nvPr/>
        </p:nvSpPr>
        <p:spPr>
          <a:xfrm>
            <a:off x="4036616" y="2526407"/>
            <a:ext cx="161032" cy="2835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08"/>
              </a:lnSpc>
              <a:buNone/>
            </a:pPr>
            <a:r>
              <a:rPr lang="en-US" sz="2208">
                <a:solidFill>
                  <a:srgbClr val="DCD7E5"/>
                </a:solidFill>
                <a:latin typeface="Montserrat" pitchFamily="34" charset="0"/>
                <a:ea typeface="Montserrat" pitchFamily="34" charset="-122"/>
                <a:cs typeface="Montserrat" pitchFamily="34" charset="-120"/>
              </a:rPr>
              <a:t>2</a:t>
            </a:r>
            <a:endParaRPr lang="en-US" sz="2208"/>
          </a:p>
        </p:txBody>
      </p:sp>
      <p:sp>
        <p:nvSpPr>
          <p:cNvPr id="10" name="Text 7"/>
          <p:cNvSpPr/>
          <p:nvPr/>
        </p:nvSpPr>
        <p:spPr>
          <a:xfrm>
            <a:off x="4518820" y="2455565"/>
            <a:ext cx="2362696" cy="29527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1833">
                <a:solidFill>
                  <a:srgbClr val="DCD7E5"/>
                </a:solidFill>
                <a:latin typeface="Montserrat" pitchFamily="34" charset="0"/>
                <a:ea typeface="Montserrat" pitchFamily="34" charset="-122"/>
                <a:cs typeface="Montserrat" pitchFamily="34" charset="-120"/>
              </a:rPr>
              <a:t>Security First</a:t>
            </a:r>
            <a:endParaRPr lang="en-US" sz="1833"/>
          </a:p>
        </p:txBody>
      </p:sp>
      <p:sp>
        <p:nvSpPr>
          <p:cNvPr id="11" name="Text 8"/>
          <p:cNvSpPr/>
          <p:nvPr/>
        </p:nvSpPr>
        <p:spPr>
          <a:xfrm>
            <a:off x="4518820" y="2864247"/>
            <a:ext cx="2439789" cy="1209675"/>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Addressed security vulnerabilities using Wordfence and HTTP Headers plugins.</a:t>
            </a:r>
            <a:endParaRPr lang="en-US" sz="1458"/>
          </a:p>
        </p:txBody>
      </p:sp>
      <p:sp>
        <p:nvSpPr>
          <p:cNvPr id="12" name="Shape 9"/>
          <p:cNvSpPr/>
          <p:nvPr/>
        </p:nvSpPr>
        <p:spPr>
          <a:xfrm>
            <a:off x="661492" y="4475559"/>
            <a:ext cx="425252" cy="425252"/>
          </a:xfrm>
          <a:prstGeom prst="roundRect">
            <a:avLst>
              <a:gd name="adj" fmla="val 18669"/>
            </a:avLst>
          </a:prstGeom>
          <a:solidFill>
            <a:srgbClr val="31136C"/>
          </a:solidFill>
          <a:ln w="7620">
            <a:solidFill>
              <a:srgbClr val="4A2C85"/>
            </a:solidFill>
            <a:prstDash val="solid"/>
          </a:ln>
        </p:spPr>
        <p:txBody>
          <a:bodyPr/>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en-US" sz="1250"/>
          </a:p>
        </p:txBody>
      </p:sp>
      <p:sp>
        <p:nvSpPr>
          <p:cNvPr id="13" name="Text 10"/>
          <p:cNvSpPr/>
          <p:nvPr/>
        </p:nvSpPr>
        <p:spPr>
          <a:xfrm>
            <a:off x="794147" y="4546402"/>
            <a:ext cx="159941" cy="283568"/>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208"/>
              </a:lnSpc>
              <a:buNone/>
            </a:pPr>
            <a:r>
              <a:rPr lang="en-US" sz="2208">
                <a:solidFill>
                  <a:srgbClr val="DCD7E5"/>
                </a:solidFill>
                <a:latin typeface="Montserrat" pitchFamily="34" charset="0"/>
                <a:ea typeface="Montserrat" pitchFamily="34" charset="-122"/>
                <a:cs typeface="Montserrat" pitchFamily="34" charset="-120"/>
              </a:rPr>
              <a:t>3</a:t>
            </a:r>
            <a:endParaRPr lang="en-US" sz="2208"/>
          </a:p>
        </p:txBody>
      </p:sp>
      <p:sp>
        <p:nvSpPr>
          <p:cNvPr id="14" name="Text 11"/>
          <p:cNvSpPr/>
          <p:nvPr/>
        </p:nvSpPr>
        <p:spPr>
          <a:xfrm>
            <a:off x="1275755" y="4475559"/>
            <a:ext cx="2362696" cy="295275"/>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1833">
                <a:solidFill>
                  <a:srgbClr val="DCD7E5"/>
                </a:solidFill>
                <a:latin typeface="Montserrat" pitchFamily="34" charset="0"/>
                <a:ea typeface="Montserrat" pitchFamily="34" charset="-122"/>
                <a:cs typeface="Montserrat" pitchFamily="34" charset="-120"/>
              </a:rPr>
              <a:t>User Focus</a:t>
            </a:r>
            <a:endParaRPr lang="en-US" sz="1833"/>
          </a:p>
        </p:txBody>
      </p:sp>
      <p:sp>
        <p:nvSpPr>
          <p:cNvPr id="15" name="Text 12"/>
          <p:cNvSpPr/>
          <p:nvPr/>
        </p:nvSpPr>
        <p:spPr>
          <a:xfrm>
            <a:off x="1275756" y="4884242"/>
            <a:ext cx="5682754" cy="604838"/>
          </a:xfrm>
          <a:prstGeom prst="rect">
            <a:avLst/>
          </a:prstGeom>
          <a:noFill/>
          <a:ln/>
        </p:spPr>
        <p:txBody>
          <a:bodyPr wrap="squar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Improved user experience with streamlined workflows and an intuitive interface.</a:t>
            </a:r>
            <a:endParaRPr lang="en-US" sz="1458"/>
          </a:p>
        </p:txBody>
      </p:sp>
    </p:spTree>
    <p:extLst>
      <p:ext uri="{BB962C8B-B14F-4D97-AF65-F5344CB8AC3E}">
        <p14:creationId xmlns:p14="http://schemas.microsoft.com/office/powerpoint/2010/main" val="4149136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1492" y="2840732"/>
            <a:ext cx="4725492" cy="59064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625"/>
              </a:lnSpc>
              <a:buNone/>
            </a:pPr>
            <a:r>
              <a:rPr lang="en-US" sz="3708">
                <a:solidFill>
                  <a:srgbClr val="F2F0F4"/>
                </a:solidFill>
                <a:latin typeface="Montserrat" pitchFamily="34" charset="0"/>
                <a:ea typeface="Montserrat" pitchFamily="34" charset="-122"/>
                <a:cs typeface="Montserrat" pitchFamily="34" charset="-120"/>
              </a:rPr>
              <a:t>Thank You</a:t>
            </a:r>
            <a:endParaRPr lang="en-US" sz="3708"/>
          </a:p>
        </p:txBody>
      </p:sp>
      <p:sp>
        <p:nvSpPr>
          <p:cNvPr id="3" name="Text 1"/>
          <p:cNvSpPr/>
          <p:nvPr/>
        </p:nvSpPr>
        <p:spPr>
          <a:xfrm>
            <a:off x="661492" y="3714850"/>
            <a:ext cx="10869018" cy="302419"/>
          </a:xfrm>
          <a:prstGeom prst="rect">
            <a:avLst/>
          </a:prstGeom>
          <a:noFill/>
          <a:ln/>
        </p:spPr>
        <p:txBody>
          <a:bodyPr wrap="none" lIns="0" tIns="0" rIns="0" bIns="0" rtlCol="0" anchor="t"/>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458">
                <a:solidFill>
                  <a:srgbClr val="DCD7E5"/>
                </a:solidFill>
                <a:latin typeface="Heebo Light" pitchFamily="34" charset="0"/>
                <a:ea typeface="Heebo Light" pitchFamily="34" charset="-122"/>
                <a:cs typeface="Heebo Light" pitchFamily="34" charset="-120"/>
              </a:rPr>
              <a:t>We appreciate your time and interest in our CodeChase. We hope you found this presentation informative.</a:t>
            </a:r>
            <a:endParaRPr lang="en-US" sz="1458"/>
          </a:p>
        </p:txBody>
      </p:sp>
    </p:spTree>
    <p:extLst>
      <p:ext uri="{BB962C8B-B14F-4D97-AF65-F5344CB8AC3E}">
        <p14:creationId xmlns:p14="http://schemas.microsoft.com/office/powerpoint/2010/main" val="2266898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at the meeting desk">
            <a:extLst>
              <a:ext uri="{FF2B5EF4-FFF2-40B4-BE49-F238E27FC236}">
                <a16:creationId xmlns:a16="http://schemas.microsoft.com/office/drawing/2014/main" id="{2D4E2F94-CDE1-81EF-C189-CDF44AA4B6BC}"/>
              </a:ext>
            </a:extLst>
          </p:cNvPr>
          <p:cNvPicPr>
            <a:picLocks noChangeAspect="1"/>
          </p:cNvPicPr>
          <p:nvPr/>
        </p:nvPicPr>
        <p:blipFill>
          <a:blip r:embed="rId2"/>
          <a:srcRect l="2536" t="9092" r="32815" b="-7"/>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8C4562-E965-4C4D-A222-27D7BE09A77E}"/>
              </a:ext>
            </a:extLst>
          </p:cNvPr>
          <p:cNvSpPr>
            <a:spLocks noGrp="1"/>
          </p:cNvSpPr>
          <p:nvPr>
            <p:ph type="title"/>
          </p:nvPr>
        </p:nvSpPr>
        <p:spPr>
          <a:xfrm>
            <a:off x="371094" y="1161288"/>
            <a:ext cx="3438144" cy="1124712"/>
          </a:xfrm>
        </p:spPr>
        <p:txBody>
          <a:bodyPr anchor="b">
            <a:normAutofit/>
          </a:bodyPr>
          <a:lstStyle/>
          <a:p>
            <a:r>
              <a:rPr lang="en-US" sz="2800" b="1">
                <a:solidFill>
                  <a:schemeClr val="bg1"/>
                </a:solidFill>
              </a:rPr>
              <a:t>INTRODUCTION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793BB1A-4F9C-4C95-B323-0FBA187D788D}"/>
              </a:ext>
            </a:extLst>
          </p:cNvPr>
          <p:cNvSpPr>
            <a:spLocks noGrp="1"/>
          </p:cNvSpPr>
          <p:nvPr>
            <p:ph idx="1"/>
          </p:nvPr>
        </p:nvSpPr>
        <p:spPr>
          <a:xfrm>
            <a:off x="371094" y="2718054"/>
            <a:ext cx="3438906" cy="3207258"/>
          </a:xfrm>
        </p:spPr>
        <p:txBody>
          <a:bodyPr anchor="t">
            <a:normAutofit/>
          </a:bodyPr>
          <a:lstStyle/>
          <a:p>
            <a:r>
              <a:rPr lang="en-US" sz="1400">
                <a:solidFill>
                  <a:schemeClr val="bg1"/>
                </a:solidFill>
              </a:rPr>
              <a:t>Our platform is designed to help users practice and enhance their coding skills, specifically in SQL. It offers a diverse range of coding problems covering various SQL topics, allowing users to:</a:t>
            </a:r>
          </a:p>
          <a:p>
            <a:pPr lvl="0"/>
            <a:r>
              <a:rPr lang="en-US" sz="1400">
                <a:solidFill>
                  <a:schemeClr val="bg1"/>
                </a:solidFill>
              </a:rPr>
              <a:t>Solve real-world SQL challenges.</a:t>
            </a:r>
          </a:p>
          <a:p>
            <a:pPr lvl="0"/>
            <a:r>
              <a:rPr lang="en-US" sz="1400">
                <a:solidFill>
                  <a:schemeClr val="bg1"/>
                </a:solidFill>
              </a:rPr>
              <a:t>Showcase their skills.</a:t>
            </a:r>
          </a:p>
          <a:p>
            <a:pPr lvl="0"/>
            <a:r>
              <a:rPr lang="en-US" sz="1400">
                <a:solidFill>
                  <a:schemeClr val="bg1"/>
                </a:solidFill>
              </a:rPr>
              <a:t>Test and improve their knowledge through practical exercises.</a:t>
            </a:r>
          </a:p>
          <a:p>
            <a:r>
              <a:rPr lang="en-US" sz="1400">
                <a:solidFill>
                  <a:schemeClr val="bg1"/>
                </a:solidFill>
              </a:rPr>
              <a:t>The platform serves as a valuable tool for anyone looking to strengthen their SQL proficiency and achieve mastery in database management.</a:t>
            </a:r>
          </a:p>
          <a:p>
            <a:endParaRPr lang="en-US" sz="1400">
              <a:solidFill>
                <a:schemeClr val="bg1"/>
              </a:solidFill>
            </a:endParaRPr>
          </a:p>
        </p:txBody>
      </p:sp>
    </p:spTree>
    <p:extLst>
      <p:ext uri="{BB962C8B-B14F-4D97-AF65-F5344CB8AC3E}">
        <p14:creationId xmlns:p14="http://schemas.microsoft.com/office/powerpoint/2010/main" val="245539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A2FC474-ADC4-4EBD-9163-2CE212ECA370}"/>
              </a:ext>
            </a:extLst>
          </p:cNvPr>
          <p:cNvSpPr>
            <a:spLocks noGrp="1"/>
          </p:cNvSpPr>
          <p:nvPr>
            <p:ph type="title"/>
          </p:nvPr>
        </p:nvSpPr>
        <p:spPr>
          <a:xfrm>
            <a:off x="838200" y="448721"/>
            <a:ext cx="4707671" cy="1225650"/>
          </a:xfrm>
        </p:spPr>
        <p:txBody>
          <a:bodyPr anchor="b">
            <a:normAutofit/>
          </a:bodyPr>
          <a:lstStyle/>
          <a:p>
            <a:r>
              <a:rPr lang="en-US" sz="2900" b="1">
                <a:solidFill>
                  <a:schemeClr val="bg1"/>
                </a:solidFill>
              </a:rPr>
              <a:t>OVERVIEW OF YOUR DESIGN</a:t>
            </a:r>
            <a:br>
              <a:rPr lang="en-US" sz="2900" b="1">
                <a:solidFill>
                  <a:schemeClr val="bg1"/>
                </a:solidFill>
              </a:rPr>
            </a:br>
            <a:endParaRPr lang="en-US" sz="2900">
              <a:solidFill>
                <a:schemeClr val="bg1"/>
              </a:solidFill>
            </a:endParaRPr>
          </a:p>
        </p:txBody>
      </p:sp>
      <p:cxnSp>
        <p:nvCxnSpPr>
          <p:cNvPr id="40" name="Straight Connector 3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65664A-BD89-4708-84E9-5585C147EFAF}"/>
              </a:ext>
            </a:extLst>
          </p:cNvPr>
          <p:cNvSpPr>
            <a:spLocks noGrp="1"/>
          </p:cNvSpPr>
          <p:nvPr>
            <p:ph idx="1"/>
          </p:nvPr>
        </p:nvSpPr>
        <p:spPr>
          <a:xfrm>
            <a:off x="897769" y="1909192"/>
            <a:ext cx="4586513" cy="3647710"/>
          </a:xfrm>
        </p:spPr>
        <p:txBody>
          <a:bodyPr vert="horz" lIns="91440" tIns="45720" rIns="91440" bIns="45720" rtlCol="0">
            <a:normAutofit/>
          </a:bodyPr>
          <a:lstStyle/>
          <a:p>
            <a:pPr marL="514350" indent="-514350">
              <a:buAutoNum type="arabicPeriod"/>
            </a:pPr>
            <a:r>
              <a:rPr lang="en-US" sz="2000" b="1">
                <a:solidFill>
                  <a:schemeClr val="bg1"/>
                </a:solidFill>
              </a:rPr>
              <a:t>User Access and Authentication</a:t>
            </a:r>
          </a:p>
          <a:p>
            <a:pPr marL="514350" indent="-514350">
              <a:buAutoNum type="arabicPeriod"/>
            </a:pPr>
            <a:endParaRPr lang="en-US" sz="2000" b="1">
              <a:solidFill>
                <a:schemeClr val="bg1"/>
              </a:solidFill>
            </a:endParaRPr>
          </a:p>
          <a:p>
            <a:pPr marL="0" indent="0">
              <a:buNone/>
            </a:pPr>
            <a:endParaRPr lang="en-US" sz="2000" b="1">
              <a:solidFill>
                <a:schemeClr val="bg1"/>
              </a:solidFill>
              <a:ea typeface="Calibri"/>
              <a:cs typeface="Calibri"/>
            </a:endParaRPr>
          </a:p>
          <a:p>
            <a:r>
              <a:rPr lang="en-US" sz="2000" b="1">
                <a:solidFill>
                  <a:schemeClr val="bg1"/>
                </a:solidFill>
              </a:rPr>
              <a:t>web Page</a:t>
            </a:r>
            <a:r>
              <a:rPr lang="en-US" sz="2000">
                <a:solidFill>
                  <a:schemeClr val="bg1"/>
                </a:solidFill>
              </a:rPr>
              <a:t>:</a:t>
            </a:r>
            <a:endParaRPr lang="en-US" sz="2000">
              <a:solidFill>
                <a:schemeClr val="bg1"/>
              </a:solidFill>
              <a:ea typeface="Calibri"/>
              <a:cs typeface="Calibri"/>
            </a:endParaRPr>
          </a:p>
          <a:p>
            <a:pPr marL="0" indent="0">
              <a:buNone/>
            </a:pPr>
            <a:endParaRPr lang="en-US" sz="2000">
              <a:solidFill>
                <a:schemeClr val="bg1"/>
              </a:solidFill>
            </a:endParaRPr>
          </a:p>
          <a:p>
            <a:endParaRPr lang="en-US" sz="2000">
              <a:solidFill>
                <a:schemeClr val="bg1"/>
              </a:solidFill>
            </a:endParaRPr>
          </a:p>
        </p:txBody>
      </p:sp>
      <p:cxnSp>
        <p:nvCxnSpPr>
          <p:cNvPr id="41" name="Straight Connector 4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ED688FA-B74A-40FD-9CDB-4245F7F8031E}"/>
              </a:ext>
            </a:extLst>
          </p:cNvPr>
          <p:cNvPicPr/>
          <p:nvPr/>
        </p:nvPicPr>
        <p:blipFill>
          <a:blip r:embed="rId2">
            <a:extLst>
              <a:ext uri="{28A0092B-C50C-407E-A947-70E740481C1C}">
                <a14:useLocalDpi xmlns:a14="http://schemas.microsoft.com/office/drawing/2010/main" val="0"/>
              </a:ext>
            </a:extLst>
          </a:blip>
          <a:stretch>
            <a:fillRect/>
          </a:stretch>
        </p:blipFill>
        <p:spPr>
          <a:xfrm>
            <a:off x="5261098" y="1782491"/>
            <a:ext cx="6930902" cy="3896973"/>
          </a:xfrm>
          <a:prstGeom prst="rect">
            <a:avLst/>
          </a:prstGeom>
        </p:spPr>
      </p:pic>
    </p:spTree>
    <p:extLst>
      <p:ext uri="{BB962C8B-B14F-4D97-AF65-F5344CB8AC3E}">
        <p14:creationId xmlns:p14="http://schemas.microsoft.com/office/powerpoint/2010/main" val="2302254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5">
            <a:extLst>
              <a:ext uri="{FF2B5EF4-FFF2-40B4-BE49-F238E27FC236}">
                <a16:creationId xmlns:a16="http://schemas.microsoft.com/office/drawing/2014/main" id="{EE34ACB4-63D6-48EF-B8F9-5E66D0BCFC10}"/>
              </a:ext>
            </a:extLst>
          </p:cNvPr>
          <p:cNvSpPr>
            <a:spLocks noGrp="1"/>
          </p:cNvSpPr>
          <p:nvPr>
            <p:ph type="title"/>
          </p:nvPr>
        </p:nvSpPr>
        <p:spPr>
          <a:xfrm>
            <a:off x="838200" y="448721"/>
            <a:ext cx="4707671" cy="1225650"/>
          </a:xfrm>
        </p:spPr>
        <p:txBody>
          <a:bodyPr anchor="b">
            <a:normAutofit/>
          </a:bodyPr>
          <a:lstStyle/>
          <a:p>
            <a:r>
              <a:rPr lang="en-US" sz="3800" b="1">
                <a:solidFill>
                  <a:schemeClr val="bg1"/>
                </a:solidFill>
              </a:rPr>
              <a:t>Registration Page</a:t>
            </a: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836173-01BC-4BBA-86A5-79049DFFC168}"/>
              </a:ext>
            </a:extLst>
          </p:cNvPr>
          <p:cNvSpPr>
            <a:spLocks noGrp="1"/>
          </p:cNvSpPr>
          <p:nvPr>
            <p:ph idx="1"/>
          </p:nvPr>
        </p:nvSpPr>
        <p:spPr>
          <a:xfrm>
            <a:off x="897769" y="1909192"/>
            <a:ext cx="4586513" cy="3647710"/>
          </a:xfrm>
        </p:spPr>
        <p:txBody>
          <a:bodyPr>
            <a:normAutofit/>
          </a:bodyPr>
          <a:lstStyle/>
          <a:p>
            <a:pPr lvl="0"/>
            <a:r>
              <a:rPr lang="en-US" sz="2000">
                <a:solidFill>
                  <a:schemeClr val="bg1"/>
                </a:solidFill>
              </a:rPr>
              <a:t>Collect user credentials (username, email, password).</a:t>
            </a:r>
          </a:p>
          <a:p>
            <a:pPr lvl="0"/>
            <a:r>
              <a:rPr lang="en-US" sz="2000">
                <a:solidFill>
                  <a:schemeClr val="bg1"/>
                </a:solidFill>
              </a:rPr>
              <a:t>Secure storage of sensitive information with encryption</a:t>
            </a:r>
          </a:p>
          <a:p>
            <a:pPr lvl="0"/>
            <a:endParaRPr lang="en-US" sz="2000">
              <a:solidFill>
                <a:schemeClr val="bg1"/>
              </a:solidFill>
            </a:endParaRP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19F0420-80A7-48C3-AF2D-6027CB49ACD6}"/>
              </a:ext>
            </a:extLst>
          </p:cNvPr>
          <p:cNvPicPr/>
          <p:nvPr/>
        </p:nvPicPr>
        <p:blipFill>
          <a:blip r:embed="rId2">
            <a:extLst>
              <a:ext uri="{28A0092B-C50C-407E-A947-70E740481C1C}">
                <a14:useLocalDpi xmlns:a14="http://schemas.microsoft.com/office/drawing/2010/main" val="0"/>
              </a:ext>
            </a:extLst>
          </a:blip>
          <a:srcRect l="19622" r="40097" b="-1"/>
          <a:stretch/>
        </p:blipFill>
        <p:spPr>
          <a:xfrm>
            <a:off x="6525453" y="10"/>
            <a:ext cx="5666547" cy="6857990"/>
          </a:xfrm>
          <a:prstGeom prst="rect">
            <a:avLst/>
          </a:prstGeom>
        </p:spPr>
      </p:pic>
    </p:spTree>
    <p:extLst>
      <p:ext uri="{BB962C8B-B14F-4D97-AF65-F5344CB8AC3E}">
        <p14:creationId xmlns:p14="http://schemas.microsoft.com/office/powerpoint/2010/main" val="160439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E152AB-2887-403E-96DD-44E3D7FDDF36}"/>
              </a:ext>
            </a:extLst>
          </p:cNvPr>
          <p:cNvPicPr/>
          <p:nvPr/>
        </p:nvPicPr>
        <p:blipFill>
          <a:blip r:embed="rId2">
            <a:extLst>
              <a:ext uri="{28A0092B-C50C-407E-A947-70E740481C1C}">
                <a14:useLocalDpi xmlns:a14="http://schemas.microsoft.com/office/drawing/2010/main" val="0"/>
              </a:ext>
            </a:extLst>
          </a:blip>
          <a:srcRect l="3415" t="3675" r="40848" b="5417"/>
          <a:stretch/>
        </p:blipFill>
        <p:spPr>
          <a:xfrm>
            <a:off x="3522468" y="10"/>
            <a:ext cx="8669532"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CF7F3-C897-47F2-AF0A-CCE42DBFBCA9}"/>
              </a:ext>
            </a:extLst>
          </p:cNvPr>
          <p:cNvSpPr>
            <a:spLocks noGrp="1"/>
          </p:cNvSpPr>
          <p:nvPr>
            <p:ph type="title"/>
          </p:nvPr>
        </p:nvSpPr>
        <p:spPr>
          <a:xfrm>
            <a:off x="371094" y="1161288"/>
            <a:ext cx="3438144" cy="1124712"/>
          </a:xfrm>
        </p:spPr>
        <p:txBody>
          <a:bodyPr anchor="b">
            <a:normAutofit/>
          </a:bodyPr>
          <a:lstStyle/>
          <a:p>
            <a:r>
              <a:rPr lang="en-US" sz="2800" b="1">
                <a:solidFill>
                  <a:schemeClr val="bg1"/>
                </a:solidFill>
              </a:rPr>
              <a:t>Login Page</a:t>
            </a:r>
            <a:endParaRPr lang="en-US"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822BBF-4A98-4578-AEEB-908F7A31FC68}"/>
              </a:ext>
            </a:extLst>
          </p:cNvPr>
          <p:cNvSpPr>
            <a:spLocks noGrp="1"/>
          </p:cNvSpPr>
          <p:nvPr>
            <p:ph idx="1"/>
          </p:nvPr>
        </p:nvSpPr>
        <p:spPr>
          <a:xfrm>
            <a:off x="371094" y="2718054"/>
            <a:ext cx="3438906" cy="3207258"/>
          </a:xfrm>
        </p:spPr>
        <p:txBody>
          <a:bodyPr anchor="t">
            <a:normAutofit/>
          </a:bodyPr>
          <a:lstStyle/>
          <a:p>
            <a:pPr lvl="1"/>
            <a:r>
              <a:rPr lang="en-US" sz="1700">
                <a:solidFill>
                  <a:schemeClr val="bg1"/>
                </a:solidFill>
              </a:rPr>
              <a:t>User authentication using email/username and password.</a:t>
            </a:r>
          </a:p>
          <a:p>
            <a:pPr lvl="1"/>
            <a:r>
              <a:rPr lang="en-US" sz="1700">
                <a:solidFill>
                  <a:schemeClr val="bg1"/>
                </a:solidFill>
              </a:rPr>
              <a:t>Provides a seamless entry point for returning users.</a:t>
            </a:r>
          </a:p>
          <a:p>
            <a:pPr marL="457200" lvl="1" indent="0">
              <a:buNone/>
            </a:pPr>
            <a:endParaRPr lang="en-US" sz="1700">
              <a:solidFill>
                <a:schemeClr val="bg1"/>
              </a:solidFill>
            </a:endParaRPr>
          </a:p>
        </p:txBody>
      </p:sp>
    </p:spTree>
    <p:extLst>
      <p:ext uri="{BB962C8B-B14F-4D97-AF65-F5344CB8AC3E}">
        <p14:creationId xmlns:p14="http://schemas.microsoft.com/office/powerpoint/2010/main" val="223888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1E99B80-204F-4E00-B91E-EA0FC5C39DBE}"/>
              </a:ext>
            </a:extLst>
          </p:cNvPr>
          <p:cNvSpPr>
            <a:spLocks noGrp="1"/>
          </p:cNvSpPr>
          <p:nvPr>
            <p:ph type="title"/>
          </p:nvPr>
        </p:nvSpPr>
        <p:spPr>
          <a:xfrm>
            <a:off x="1295400" y="669925"/>
            <a:ext cx="4800600" cy="1325563"/>
          </a:xfrm>
        </p:spPr>
        <p:txBody>
          <a:bodyPr anchor="b">
            <a:normAutofit/>
          </a:bodyPr>
          <a:lstStyle/>
          <a:p>
            <a:r>
              <a:rPr lang="en-US" sz="2800" b="1">
                <a:solidFill>
                  <a:schemeClr val="bg1"/>
                </a:solidFill>
              </a:rPr>
              <a:t>Multi-Factor Authentication (MFA)</a:t>
            </a:r>
            <a:br>
              <a:rPr lang="en-US" sz="2800">
                <a:solidFill>
                  <a:schemeClr val="bg1"/>
                </a:solidFill>
              </a:rPr>
            </a:br>
            <a:endParaRPr lang="en-US" sz="2800">
              <a:solidFill>
                <a:schemeClr val="bg1"/>
              </a:solidFill>
            </a:endParaRPr>
          </a:p>
        </p:txBody>
      </p:sp>
      <p:cxnSp>
        <p:nvCxnSpPr>
          <p:cNvPr id="56" name="Straight Connector 5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DC2573-C836-4667-9583-CA15AB9800EA}"/>
              </a:ext>
            </a:extLst>
          </p:cNvPr>
          <p:cNvSpPr>
            <a:spLocks noGrp="1"/>
          </p:cNvSpPr>
          <p:nvPr>
            <p:ph idx="1"/>
          </p:nvPr>
        </p:nvSpPr>
        <p:spPr>
          <a:xfrm>
            <a:off x="1295400" y="2288833"/>
            <a:ext cx="4800600" cy="3711571"/>
          </a:xfrm>
        </p:spPr>
        <p:txBody>
          <a:bodyPr vert="horz" lIns="91440" tIns="45720" rIns="91440" bIns="45720" rtlCol="0">
            <a:normAutofit/>
          </a:bodyPr>
          <a:lstStyle/>
          <a:p>
            <a:pPr marL="457200" lvl="1" indent="0">
              <a:buNone/>
            </a:pPr>
            <a:r>
              <a:rPr lang="en-US" sz="2000">
                <a:solidFill>
                  <a:schemeClr val="bg1"/>
                </a:solidFill>
              </a:rPr>
              <a:t>Adds an additional layer of security using OTPs or app-based verification (e.g., Google Authenticator).</a:t>
            </a:r>
          </a:p>
          <a:p>
            <a:pPr marL="457200" lvl="1" indent="0">
              <a:buNone/>
            </a:pPr>
            <a:endParaRPr lang="en-US" sz="2000">
              <a:solidFill>
                <a:schemeClr val="bg1"/>
              </a:solidFill>
              <a:ea typeface="Calibri"/>
              <a:cs typeface="Calibri"/>
            </a:endParaRPr>
          </a:p>
          <a:p>
            <a:pPr marL="457200" lvl="1" indent="0">
              <a:buNone/>
            </a:pPr>
            <a:endParaRPr lang="en-US" sz="2000">
              <a:solidFill>
                <a:schemeClr val="bg1"/>
              </a:solidFill>
              <a:ea typeface="Calibri"/>
              <a:cs typeface="Calibri"/>
            </a:endParaRPr>
          </a:p>
          <a:p>
            <a:pPr marL="0" indent="0">
              <a:buNone/>
            </a:pPr>
            <a:endParaRPr lang="en-US" sz="2000">
              <a:solidFill>
                <a:schemeClr val="bg1"/>
              </a:solidFill>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B7C2D82F-DE79-81BE-2FB9-DCD41091CE00}"/>
              </a:ext>
            </a:extLst>
          </p:cNvPr>
          <p:cNvPicPr>
            <a:picLocks noChangeAspect="1"/>
          </p:cNvPicPr>
          <p:nvPr/>
        </p:nvPicPr>
        <p:blipFill>
          <a:blip r:embed="rId2"/>
          <a:srcRect r="17799" b="-1"/>
          <a:stretch/>
        </p:blipFill>
        <p:spPr>
          <a:xfrm>
            <a:off x="6645193" y="556146"/>
            <a:ext cx="3588640" cy="2412066"/>
          </a:xfrm>
          <a:prstGeom prst="rect">
            <a:avLst/>
          </a:prstGeom>
        </p:spPr>
      </p:pic>
      <p:sp>
        <p:nvSpPr>
          <p:cNvPr id="58" name="Rectangle 57">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4360388-B56B-5C4D-BA6A-33B2A66F1DD0}"/>
              </a:ext>
            </a:extLst>
          </p:cNvPr>
          <p:cNvPicPr>
            <a:picLocks noChangeAspect="1"/>
          </p:cNvPicPr>
          <p:nvPr/>
        </p:nvPicPr>
        <p:blipFill>
          <a:blip r:embed="rId3"/>
          <a:srcRect r="2" b="29096"/>
          <a:stretch/>
        </p:blipFill>
        <p:spPr>
          <a:xfrm>
            <a:off x="8038661" y="4476856"/>
            <a:ext cx="3588640" cy="1291353"/>
          </a:xfrm>
          <a:prstGeom prst="rect">
            <a:avLst/>
          </a:prstGeom>
        </p:spPr>
      </p:pic>
      <p:sp>
        <p:nvSpPr>
          <p:cNvPr id="60" name="Rectangle 59">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73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2CB32AA-5470-42E3-9061-27C2CD7E46EB}"/>
              </a:ext>
            </a:extLst>
          </p:cNvPr>
          <p:cNvSpPr>
            <a:spLocks noGrp="1"/>
          </p:cNvSpPr>
          <p:nvPr>
            <p:ph type="title"/>
          </p:nvPr>
        </p:nvSpPr>
        <p:spPr>
          <a:xfrm>
            <a:off x="1014141" y="1461093"/>
            <a:ext cx="4579208" cy="3935814"/>
          </a:xfrm>
        </p:spPr>
        <p:txBody>
          <a:bodyPr anchor="ctr">
            <a:normAutofit/>
          </a:bodyPr>
          <a:lstStyle/>
          <a:p>
            <a:r>
              <a:rPr lang="en-US" sz="5000" b="1">
                <a:solidFill>
                  <a:schemeClr val="bg1"/>
                </a:solidFill>
              </a:rPr>
              <a:t>2. Core Functionalities</a:t>
            </a:r>
            <a:br>
              <a:rPr lang="en-US" sz="5000" b="1">
                <a:solidFill>
                  <a:schemeClr val="bg1"/>
                </a:solidFill>
              </a:rPr>
            </a:br>
            <a:endParaRPr lang="en-US" sz="5000">
              <a:solidFill>
                <a:schemeClr val="bg1"/>
              </a:solidFill>
            </a:endParaRPr>
          </a:p>
        </p:txBody>
      </p:sp>
      <p:cxnSp>
        <p:nvCxnSpPr>
          <p:cNvPr id="15" name="Straight Connector 1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7066F2-5E4E-4EB4-88F9-2760D6B8CD9D}"/>
              </a:ext>
            </a:extLst>
          </p:cNvPr>
          <p:cNvSpPr>
            <a:spLocks noGrp="1"/>
          </p:cNvSpPr>
          <p:nvPr>
            <p:ph idx="1"/>
          </p:nvPr>
        </p:nvSpPr>
        <p:spPr>
          <a:xfrm>
            <a:off x="6096000" y="1108061"/>
            <a:ext cx="5008901" cy="4571972"/>
          </a:xfrm>
        </p:spPr>
        <p:txBody>
          <a:bodyPr anchor="ctr">
            <a:normAutofit/>
          </a:bodyPr>
          <a:lstStyle/>
          <a:p>
            <a:pPr lvl="0"/>
            <a:r>
              <a:rPr lang="en-US" sz="2000" b="1">
                <a:solidFill>
                  <a:schemeClr val="bg1"/>
                </a:solidFill>
              </a:rPr>
              <a:t>SQL Problem-Solving</a:t>
            </a:r>
            <a:r>
              <a:rPr lang="en-US" sz="2000">
                <a:solidFill>
                  <a:schemeClr val="bg1"/>
                </a:solidFill>
              </a:rPr>
              <a:t>:</a:t>
            </a:r>
          </a:p>
          <a:p>
            <a:pPr lvl="1"/>
            <a:r>
              <a:rPr lang="en-US" sz="2000">
                <a:solidFill>
                  <a:schemeClr val="bg1"/>
                </a:solidFill>
              </a:rPr>
              <a:t>A rich library of SQL problems categorized by topics and difficulty levels.</a:t>
            </a:r>
          </a:p>
          <a:p>
            <a:pPr lvl="1"/>
            <a:r>
              <a:rPr lang="en-US" sz="2000">
                <a:solidFill>
                  <a:schemeClr val="bg1"/>
                </a:solidFill>
              </a:rPr>
              <a:t>Interactive coding interface where users can write, execute, and test SQL queries.</a:t>
            </a:r>
          </a:p>
          <a:p>
            <a:pPr lvl="0"/>
            <a:r>
              <a:rPr lang="en-US" sz="2000" b="1">
                <a:solidFill>
                  <a:schemeClr val="bg1"/>
                </a:solidFill>
              </a:rPr>
              <a:t>Test and Improve Skills</a:t>
            </a:r>
            <a:r>
              <a:rPr lang="en-US" sz="2000">
                <a:solidFill>
                  <a:schemeClr val="bg1"/>
                </a:solidFill>
              </a:rPr>
              <a:t>:</a:t>
            </a:r>
          </a:p>
          <a:p>
            <a:pPr lvl="1"/>
            <a:r>
              <a:rPr lang="en-US" sz="2000">
                <a:solidFill>
                  <a:schemeClr val="bg1"/>
                </a:solidFill>
              </a:rPr>
              <a:t>Instant feedback on submissions.</a:t>
            </a:r>
          </a:p>
          <a:p>
            <a:pPr lvl="1"/>
            <a:r>
              <a:rPr lang="en-US" sz="2000">
                <a:solidFill>
                  <a:schemeClr val="bg1"/>
                </a:solidFill>
              </a:rPr>
              <a:t>Support for multiple test cases to validate solutions.</a:t>
            </a:r>
          </a:p>
          <a:p>
            <a:pPr lvl="1"/>
            <a:r>
              <a:rPr lang="en-US" sz="2000">
                <a:solidFill>
                  <a:schemeClr val="bg1"/>
                </a:solidFill>
              </a:rPr>
              <a:t>Performance tracking through analytics and stats.</a:t>
            </a:r>
          </a:p>
          <a:p>
            <a:pPr marL="0" indent="0">
              <a:buNone/>
            </a:pPr>
            <a:endParaRPr lang="en-US" sz="2000">
              <a:solidFill>
                <a:schemeClr val="bg1"/>
              </a:solidFill>
            </a:endParaRPr>
          </a:p>
          <a:p>
            <a:endParaRPr lang="en-US" sz="2000">
              <a:solidFill>
                <a:schemeClr val="bg1"/>
              </a:solidFill>
            </a:endParaRPr>
          </a:p>
        </p:txBody>
      </p:sp>
    </p:spTree>
    <p:extLst>
      <p:ext uri="{BB962C8B-B14F-4D97-AF65-F5344CB8AC3E}">
        <p14:creationId xmlns:p14="http://schemas.microsoft.com/office/powerpoint/2010/main" val="1567506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AD669A-73EF-4497-A80E-1654CF82809D}"/>
              </a:ext>
            </a:extLst>
          </p:cNvPr>
          <p:cNvPicPr/>
          <p:nvPr/>
        </p:nvPicPr>
        <p:blipFill>
          <a:blip r:embed="rId2">
            <a:extLst>
              <a:ext uri="{28A0092B-C50C-407E-A947-70E740481C1C}">
                <a14:useLocalDpi xmlns:a14="http://schemas.microsoft.com/office/drawing/2010/main" val="0"/>
              </a:ext>
            </a:extLst>
          </a:blip>
          <a:srcRect l="6853" r="6479" b="-1"/>
          <a:stretch/>
        </p:blipFill>
        <p:spPr>
          <a:xfrm>
            <a:off x="20" y="10"/>
            <a:ext cx="12191980" cy="6857990"/>
          </a:xfrm>
          <a:prstGeom prst="rect">
            <a:avLst/>
          </a:prstGeom>
        </p:spPr>
      </p:pic>
      <p:sp>
        <p:nvSpPr>
          <p:cNvPr id="57" name="Freeform: Shape 56">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055CDC9C-BFAB-481C-9EA0-AE381634ED40}"/>
              </a:ext>
            </a:extLst>
          </p:cNvPr>
          <p:cNvPicPr/>
          <p:nvPr/>
        </p:nvPicPr>
        <p:blipFill>
          <a:blip r:embed="rId3">
            <a:extLst>
              <a:ext uri="{28A0092B-C50C-407E-A947-70E740481C1C}">
                <a14:useLocalDpi xmlns:a14="http://schemas.microsoft.com/office/drawing/2010/main" val="0"/>
              </a:ext>
            </a:extLst>
          </a:blip>
          <a:srcRect l="9664" r="39886"/>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43440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CODE CHASE</vt:lpstr>
      <vt:lpstr>TEAM MEMBERS</vt:lpstr>
      <vt:lpstr>INTRODUCTION</vt:lpstr>
      <vt:lpstr>OVERVIEW OF YOUR DESIGN </vt:lpstr>
      <vt:lpstr>Registration Page</vt:lpstr>
      <vt:lpstr>Login Page</vt:lpstr>
      <vt:lpstr>Multi-Factor Authentication (MFA) </vt:lpstr>
      <vt:lpstr>2. Core Functionalities </vt:lpstr>
      <vt:lpstr>PowerPoint Presentation</vt:lpstr>
      <vt:lpstr>3. Payment and Premium Features </vt:lpstr>
      <vt:lpstr>4. Technical Stack (Implied by Features) </vt:lpstr>
      <vt:lpstr>5. Value Proposition</vt:lpstr>
      <vt:lpstr>DATA FLOW</vt:lpstr>
      <vt:lpstr>Vulnerability Assessment   </vt:lpstr>
      <vt:lpstr>Security Headers</vt:lpstr>
      <vt:lpstr>Security Headers</vt:lpstr>
      <vt:lpstr>OWASP ZAP (Zed Attack Proxy) </vt:lpstr>
      <vt:lpstr>PowerPoint Presentation</vt:lpstr>
      <vt:lpstr>To address the vulnerabilities we have installed designated plugins from word press which helped us to overcome these vulnerabilities.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dc:title>
  <dc:creator>Vadlamani, Satya Laxman Pranav</dc:creator>
  <cp:revision>129</cp:revision>
  <dcterms:created xsi:type="dcterms:W3CDTF">2024-12-03T06:22:54Z</dcterms:created>
  <dcterms:modified xsi:type="dcterms:W3CDTF">2024-12-04T18:16:32Z</dcterms:modified>
</cp:coreProperties>
</file>